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353" r:id="rId3"/>
    <p:sldId id="257" r:id="rId4"/>
    <p:sldId id="330" r:id="rId5"/>
    <p:sldId id="259" r:id="rId6"/>
    <p:sldId id="327" r:id="rId7"/>
    <p:sldId id="262" r:id="rId8"/>
    <p:sldId id="332" r:id="rId9"/>
    <p:sldId id="264" r:id="rId10"/>
    <p:sldId id="265" r:id="rId11"/>
    <p:sldId id="333" r:id="rId12"/>
    <p:sldId id="354" r:id="rId13"/>
    <p:sldId id="268" r:id="rId14"/>
    <p:sldId id="269" r:id="rId15"/>
    <p:sldId id="304" r:id="rId16"/>
    <p:sldId id="305" r:id="rId17"/>
    <p:sldId id="306" r:id="rId18"/>
    <p:sldId id="315" r:id="rId19"/>
    <p:sldId id="347" r:id="rId20"/>
    <p:sldId id="277" r:id="rId21"/>
  </p:sldIdLst>
  <p:sldSz cx="12195175" cy="6858000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Cordia New" pitchFamily="34" charset="-34"/>
        <a:ea typeface="+mn-ea"/>
        <a:cs typeface="Cordia New" pitchFamily="34" charset="-34"/>
      </a:defRPr>
    </a:lvl9pPr>
  </p:defaultTextStyle>
  <p:modifyVerifier cryptProviderType="rsaFull" cryptAlgorithmClass="hash" cryptAlgorithmType="typeAny" cryptAlgorithmSid="4" spinCount="100000" saltData="prcHpY3l8+mQ88PJaXThuw==" hashData="PV+1MlepQrIh4yAYICrYDkdF3P4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0066"/>
    <a:srgbClr val="3333FF"/>
    <a:srgbClr val="DCEFF0"/>
    <a:srgbClr val="808080"/>
    <a:srgbClr val="99CCFF"/>
    <a:srgbClr val="FF0000"/>
    <a:srgbClr val="80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93002" autoAdjust="0"/>
  </p:normalViewPr>
  <p:slideViewPr>
    <p:cSldViewPr>
      <p:cViewPr varScale="1">
        <p:scale>
          <a:sx n="61" d="100"/>
          <a:sy n="61" d="100"/>
        </p:scale>
        <p:origin x="1008" y="7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63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7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6388" cy="476250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th-TH" altLang="th-TH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i="1">
                <a:solidFill>
                  <a:srgbClr val="FF0000"/>
                </a:solidFill>
                <a:latin typeface="Lucida Handwriting" pitchFamily="66" charset="0"/>
              </a:defRPr>
            </a:lvl1pPr>
          </a:lstStyle>
          <a:p>
            <a:r>
              <a:rPr lang="en-US" altLang="th-TH"/>
              <a:t>Created by Amzy R. Nirvana</a:t>
            </a:r>
            <a:endParaRPr lang="th-TH" altLang="th-TH"/>
          </a:p>
        </p:txBody>
      </p:sp>
      <p:pic>
        <p:nvPicPr>
          <p:cNvPr id="7" name="Picture 2" descr="D:\บทเรียนบัญชีขั้นต้น -  PPT 2003\New\New-Finish\หนังสือการบัญชีขั้นต้น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" y="579600"/>
            <a:ext cx="4110228" cy="5657088"/>
          </a:xfrm>
          <a:prstGeom prst="rect">
            <a:avLst/>
          </a:prstGeom>
          <a:noFill/>
          <a:effectLst>
            <a:glow rad="139700">
              <a:srgbClr val="00FFFF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9480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42375" y="274638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80375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05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2411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9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17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4947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6540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9186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0891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7263" y="273050"/>
            <a:ext cx="68183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9541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67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67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67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508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5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Click to edit Master text styles</a:t>
            </a:r>
          </a:p>
          <a:p>
            <a:pPr lvl="1"/>
            <a:r>
              <a:rPr lang="th-TH" altLang="th-TH"/>
              <a:t>Second level</a:t>
            </a:r>
          </a:p>
          <a:p>
            <a:pPr lvl="2"/>
            <a:r>
              <a:rPr lang="th-TH" altLang="th-TH"/>
              <a:t>Third level</a:t>
            </a:r>
          </a:p>
          <a:p>
            <a:pPr lvl="3"/>
            <a:r>
              <a:rPr lang="th-TH" altLang="th-TH"/>
              <a:t>Fourth level</a:t>
            </a:r>
          </a:p>
          <a:p>
            <a:pPr lvl="4"/>
            <a:r>
              <a:rPr lang="th-TH" altLang="th-TH"/>
              <a:t>Fifth level</a:t>
            </a:r>
          </a:p>
        </p:txBody>
      </p:sp>
      <p:pic>
        <p:nvPicPr>
          <p:cNvPr id="1031" name="Picture 7" descr="Lotus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44450"/>
            <a:ext cx="554038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1600"/>
            <a:ext cx="28463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7188" y="6453188"/>
            <a:ext cx="3860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 b="0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9029700" y="6451600"/>
            <a:ext cx="25400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A99914BB-6594-4838-B9F6-AA43F0818C10}" type="slidenum">
              <a:rPr lang="en-US" altLang="th-TH" sz="1300" b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algn="r"/>
              <a:t>‹#›</a:t>
            </a:fld>
            <a:endParaRPr lang="th-TH" altLang="th-TH" sz="1300" b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dia New" pitchFamily="34" charset="-34"/>
          <a:cs typeface="Cordia New" pitchFamily="34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thai.wordpress.com/" TargetMode="External"/><Relationship Id="rId2" Type="http://schemas.openxmlformats.org/officeDocument/2006/relationships/hyperlink" Target="https://www.thailandaccount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mnajrat.blogspot.com/2013/11/blog-post_17.html" TargetMode="External"/><Relationship Id="rId4" Type="http://schemas.openxmlformats.org/officeDocument/2006/relationships/hyperlink" Target="https://acc713.blogspot.com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th-TH"/>
              <a:t>Created by Amzy R. Nirvana</a:t>
            </a:r>
            <a:endParaRPr lang="th-TH" altLang="th-TH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284663" y="2178050"/>
            <a:ext cx="7910512" cy="175432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lumMod val="60000"/>
                <a:lumOff val="40000"/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en-US" alt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</a:p>
          <a:p>
            <a:pPr algn="ctr"/>
            <a:r>
              <a:rPr lang="th-TH" alt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งบการเงิน</a:t>
            </a:r>
            <a:r>
              <a:rPr lang="en-US" alt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(Financial Statement) </a:t>
            </a:r>
            <a:endParaRPr lang="th-TH" altLang="th-TH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8" descr="Buddh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00" y="0"/>
            <a:ext cx="1021080" cy="12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2425700" y="3136900"/>
            <a:ext cx="74168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>
                <a:solidFill>
                  <a:srgbClr val="003399"/>
                </a:solidFill>
              </a:rPr>
              <a:t>3)    7 มี.ค. ซื้ออุปกรณ์เป็นเงินเชื่อ 3,500 บาท</a:t>
            </a:r>
          </a:p>
        </p:txBody>
      </p:sp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2352675" y="107950"/>
            <a:ext cx="7489825" cy="2889250"/>
            <a:chOff x="1482" y="2205"/>
            <a:chExt cx="4718" cy="1820"/>
          </a:xfrm>
        </p:grpSpPr>
        <p:sp>
          <p:nvSpPr>
            <p:cNvPr id="18494" name="Rectangle 62"/>
            <p:cNvSpPr>
              <a:spLocks noChangeArrowheads="1"/>
            </p:cNvSpPr>
            <p:nvPr/>
          </p:nvSpPr>
          <p:spPr bwMode="auto">
            <a:xfrm>
              <a:off x="5202" y="3297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endParaRPr lang="en-US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18495" name="Rectangle 63"/>
            <p:cNvSpPr>
              <a:spLocks noChangeArrowheads="1"/>
            </p:cNvSpPr>
            <p:nvPr/>
          </p:nvSpPr>
          <p:spPr bwMode="auto">
            <a:xfrm>
              <a:off x="3841" y="3297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18496" name="Rectangle 64"/>
            <p:cNvSpPr>
              <a:spLocks noChangeArrowheads="1"/>
            </p:cNvSpPr>
            <p:nvPr/>
          </p:nvSpPr>
          <p:spPr bwMode="auto">
            <a:xfrm>
              <a:off x="2821" y="3297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11,500</a:t>
              </a:r>
            </a:p>
          </p:txBody>
        </p:sp>
        <p:sp>
          <p:nvSpPr>
            <p:cNvPr id="18497" name="Rectangle 65"/>
            <p:cNvSpPr>
              <a:spLocks noChangeArrowheads="1"/>
            </p:cNvSpPr>
            <p:nvPr/>
          </p:nvSpPr>
          <p:spPr bwMode="auto">
            <a:xfrm>
              <a:off x="1482" y="3297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อุปกรณ์</a:t>
              </a:r>
            </a:p>
          </p:txBody>
        </p:sp>
        <p:sp>
          <p:nvSpPr>
            <p:cNvPr id="18498" name="Rectangle 66"/>
            <p:cNvSpPr>
              <a:spLocks noChangeArrowheads="1"/>
            </p:cNvSpPr>
            <p:nvPr/>
          </p:nvSpPr>
          <p:spPr bwMode="auto">
            <a:xfrm>
              <a:off x="5202" y="3661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8499" name="Rectangle 67"/>
            <p:cNvSpPr>
              <a:spLocks noChangeArrowheads="1"/>
            </p:cNvSpPr>
            <p:nvPr/>
          </p:nvSpPr>
          <p:spPr bwMode="auto">
            <a:xfrm>
              <a:off x="3841" y="3661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</a:t>
              </a:r>
            </a:p>
          </p:txBody>
        </p:sp>
        <p:sp>
          <p:nvSpPr>
            <p:cNvPr id="18500" name="Rectangle 68"/>
            <p:cNvSpPr>
              <a:spLocks noChangeArrowheads="1"/>
            </p:cNvSpPr>
            <p:nvPr/>
          </p:nvSpPr>
          <p:spPr bwMode="auto">
            <a:xfrm>
              <a:off x="2821" y="3661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8501" name="Rectangle 69"/>
            <p:cNvSpPr>
              <a:spLocks noChangeArrowheads="1"/>
            </p:cNvSpPr>
            <p:nvPr/>
          </p:nvSpPr>
          <p:spPr bwMode="auto">
            <a:xfrm>
              <a:off x="1482" y="3661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</a:t>
              </a:r>
            </a:p>
          </p:txBody>
        </p:sp>
        <p:sp>
          <p:nvSpPr>
            <p:cNvPr id="18502" name="Rectangle 70"/>
            <p:cNvSpPr>
              <a:spLocks noChangeArrowheads="1"/>
            </p:cNvSpPr>
            <p:nvPr/>
          </p:nvSpPr>
          <p:spPr bwMode="auto">
            <a:xfrm>
              <a:off x="5202" y="2933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8503" name="Rectangle 71"/>
            <p:cNvSpPr>
              <a:spLocks noChangeArrowheads="1"/>
            </p:cNvSpPr>
            <p:nvPr/>
          </p:nvSpPr>
          <p:spPr bwMode="auto">
            <a:xfrm>
              <a:off x="3841" y="2933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ส่วนของเจ้าของ</a:t>
              </a:r>
            </a:p>
          </p:txBody>
        </p:sp>
        <p:sp>
          <p:nvSpPr>
            <p:cNvPr id="18504" name="Rectangle 72"/>
            <p:cNvSpPr>
              <a:spLocks noChangeArrowheads="1"/>
            </p:cNvSpPr>
            <p:nvPr/>
          </p:nvSpPr>
          <p:spPr bwMode="auto">
            <a:xfrm>
              <a:off x="2821" y="2933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8,500</a:t>
              </a:r>
            </a:p>
          </p:txBody>
        </p:sp>
        <p:sp>
          <p:nvSpPr>
            <p:cNvPr id="18505" name="Rectangle 73"/>
            <p:cNvSpPr>
              <a:spLocks noChangeArrowheads="1"/>
            </p:cNvSpPr>
            <p:nvPr/>
          </p:nvSpPr>
          <p:spPr bwMode="auto">
            <a:xfrm>
              <a:off x="1482" y="2933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เงินสด</a:t>
              </a:r>
            </a:p>
          </p:txBody>
        </p:sp>
        <p:sp>
          <p:nvSpPr>
            <p:cNvPr id="18506" name="Rectangle 74"/>
            <p:cNvSpPr>
              <a:spLocks noChangeArrowheads="1"/>
            </p:cNvSpPr>
            <p:nvPr/>
          </p:nvSpPr>
          <p:spPr bwMode="auto">
            <a:xfrm>
              <a:off x="3841" y="2569"/>
              <a:ext cx="235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หนี้สินและส่วนของเจ้าของ</a:t>
              </a:r>
            </a:p>
          </p:txBody>
        </p:sp>
        <p:sp>
          <p:nvSpPr>
            <p:cNvPr id="18507" name="Rectangle 75"/>
            <p:cNvSpPr>
              <a:spLocks noChangeArrowheads="1"/>
            </p:cNvSpPr>
            <p:nvPr/>
          </p:nvSpPr>
          <p:spPr bwMode="auto">
            <a:xfrm>
              <a:off x="1482" y="2569"/>
              <a:ext cx="235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สินทรัพย์</a:t>
              </a:r>
            </a:p>
          </p:txBody>
        </p:sp>
        <p:sp>
          <p:nvSpPr>
            <p:cNvPr id="18508" name="Rectangle 76"/>
            <p:cNvSpPr>
              <a:spLocks noChangeArrowheads="1"/>
            </p:cNvSpPr>
            <p:nvPr/>
          </p:nvSpPr>
          <p:spPr bwMode="auto">
            <a:xfrm>
              <a:off x="1482" y="2205"/>
              <a:ext cx="471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งบแสดงฐานะการเงิน ณ วันที่ </a:t>
              </a:r>
              <a:r>
                <a:rPr lang="en-US" altLang="th-TH" sz="3200">
                  <a:solidFill>
                    <a:srgbClr val="000066"/>
                  </a:solidFill>
                </a:rPr>
                <a:t>3</a:t>
              </a:r>
              <a:r>
                <a:rPr lang="th-TH" altLang="th-TH" sz="3200">
                  <a:solidFill>
                    <a:srgbClr val="000066"/>
                  </a:solidFill>
                </a:rPr>
                <a:t> มีนาคม 2549</a:t>
              </a:r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>
              <a:off x="1482" y="2205"/>
              <a:ext cx="471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>
              <a:off x="1482" y="4025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1482" y="220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6200" y="220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1482" y="256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6200" y="256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>
              <a:off x="1482" y="2569"/>
              <a:ext cx="4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>
              <a:off x="3841" y="2569"/>
              <a:ext cx="0" cy="1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7" name="Line 85"/>
            <p:cNvSpPr>
              <a:spLocks noChangeShapeType="1"/>
            </p:cNvSpPr>
            <p:nvPr/>
          </p:nvSpPr>
          <p:spPr bwMode="auto">
            <a:xfrm>
              <a:off x="6200" y="293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8" name="Line 86"/>
            <p:cNvSpPr>
              <a:spLocks noChangeShapeType="1"/>
            </p:cNvSpPr>
            <p:nvPr/>
          </p:nvSpPr>
          <p:spPr bwMode="auto">
            <a:xfrm>
              <a:off x="1482" y="2933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1482" y="3297"/>
              <a:ext cx="0" cy="72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0" name="Line 88"/>
            <p:cNvSpPr>
              <a:spLocks noChangeShapeType="1"/>
            </p:cNvSpPr>
            <p:nvPr/>
          </p:nvSpPr>
          <p:spPr bwMode="auto">
            <a:xfrm>
              <a:off x="1482" y="293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>
              <a:off x="6200" y="3297"/>
              <a:ext cx="0" cy="72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2" name="Line 90"/>
            <p:cNvSpPr>
              <a:spLocks noChangeShapeType="1"/>
            </p:cNvSpPr>
            <p:nvPr/>
          </p:nvSpPr>
          <p:spPr bwMode="auto">
            <a:xfrm>
              <a:off x="1482" y="3297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3" name="Line 91"/>
            <p:cNvSpPr>
              <a:spLocks noChangeShapeType="1"/>
            </p:cNvSpPr>
            <p:nvPr/>
          </p:nvSpPr>
          <p:spPr bwMode="auto">
            <a:xfrm>
              <a:off x="1482" y="3661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6200" y="3656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5" name="Line 93"/>
            <p:cNvSpPr>
              <a:spLocks noChangeShapeType="1"/>
            </p:cNvSpPr>
            <p:nvPr/>
          </p:nvSpPr>
          <p:spPr bwMode="auto">
            <a:xfrm>
              <a:off x="6200" y="3656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6" name="Line 94"/>
            <p:cNvSpPr>
              <a:spLocks noChangeShapeType="1"/>
            </p:cNvSpPr>
            <p:nvPr/>
          </p:nvSpPr>
          <p:spPr bwMode="auto">
            <a:xfrm>
              <a:off x="3206" y="4020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7" name="Line 95"/>
            <p:cNvSpPr>
              <a:spLocks noChangeShapeType="1"/>
            </p:cNvSpPr>
            <p:nvPr/>
          </p:nvSpPr>
          <p:spPr bwMode="auto">
            <a:xfrm>
              <a:off x="3841" y="4020"/>
              <a:ext cx="16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8" name="Line 96"/>
            <p:cNvSpPr>
              <a:spLocks noChangeShapeType="1"/>
            </p:cNvSpPr>
            <p:nvPr/>
          </p:nvSpPr>
          <p:spPr bwMode="auto">
            <a:xfrm>
              <a:off x="5519" y="4020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29" name="Line 97"/>
            <p:cNvSpPr>
              <a:spLocks noChangeShapeType="1"/>
            </p:cNvSpPr>
            <p:nvPr/>
          </p:nvSpPr>
          <p:spPr bwMode="auto">
            <a:xfrm>
              <a:off x="3206" y="3661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30" name="Line 98"/>
            <p:cNvSpPr>
              <a:spLocks noChangeShapeType="1"/>
            </p:cNvSpPr>
            <p:nvPr/>
          </p:nvSpPr>
          <p:spPr bwMode="auto">
            <a:xfrm>
              <a:off x="5519" y="3661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31" name="Line 99"/>
            <p:cNvSpPr>
              <a:spLocks noChangeShapeType="1"/>
            </p:cNvSpPr>
            <p:nvPr/>
          </p:nvSpPr>
          <p:spPr bwMode="auto">
            <a:xfrm>
              <a:off x="3206" y="4004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32" name="Line 100"/>
            <p:cNvSpPr>
              <a:spLocks noChangeShapeType="1"/>
            </p:cNvSpPr>
            <p:nvPr/>
          </p:nvSpPr>
          <p:spPr bwMode="auto">
            <a:xfrm>
              <a:off x="3841" y="4004"/>
              <a:ext cx="16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533" name="Line 101"/>
            <p:cNvSpPr>
              <a:spLocks noChangeShapeType="1"/>
            </p:cNvSpPr>
            <p:nvPr/>
          </p:nvSpPr>
          <p:spPr bwMode="auto">
            <a:xfrm>
              <a:off x="5519" y="4004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8535" name="Rectangle 103"/>
          <p:cNvSpPr>
            <a:spLocks noChangeArrowheads="1"/>
          </p:cNvSpPr>
          <p:nvPr/>
        </p:nvSpPr>
        <p:spPr bwMode="auto">
          <a:xfrm>
            <a:off x="8258175" y="5445125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8536" name="Rectangle 104"/>
          <p:cNvSpPr>
            <a:spLocks noChangeArrowheads="1"/>
          </p:cNvSpPr>
          <p:nvPr/>
        </p:nvSpPr>
        <p:spPr bwMode="auto">
          <a:xfrm>
            <a:off x="6097588" y="5440363"/>
            <a:ext cx="25209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18537" name="Rectangle 105"/>
          <p:cNvSpPr>
            <a:spLocks noChangeArrowheads="1"/>
          </p:cNvSpPr>
          <p:nvPr/>
        </p:nvSpPr>
        <p:spPr bwMode="auto">
          <a:xfrm>
            <a:off x="4478338" y="544195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15,000</a:t>
            </a:r>
          </a:p>
        </p:txBody>
      </p:sp>
      <p:sp>
        <p:nvSpPr>
          <p:cNvPr id="18538" name="Rectangle 106"/>
          <p:cNvSpPr>
            <a:spLocks noChangeArrowheads="1"/>
          </p:cNvSpPr>
          <p:nvPr/>
        </p:nvSpPr>
        <p:spPr bwMode="auto">
          <a:xfrm>
            <a:off x="2352675" y="544195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อุปกรณ์</a:t>
            </a:r>
          </a:p>
        </p:txBody>
      </p:sp>
      <p:sp>
        <p:nvSpPr>
          <p:cNvPr id="18539" name="Rectangle 107"/>
          <p:cNvSpPr>
            <a:spLocks noChangeArrowheads="1"/>
          </p:cNvSpPr>
          <p:nvPr/>
        </p:nvSpPr>
        <p:spPr bwMode="auto">
          <a:xfrm>
            <a:off x="8258175" y="60198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23,500</a:t>
            </a:r>
          </a:p>
        </p:txBody>
      </p:sp>
      <p:sp>
        <p:nvSpPr>
          <p:cNvPr id="18540" name="Rectangle 108"/>
          <p:cNvSpPr>
            <a:spLocks noChangeArrowheads="1"/>
          </p:cNvSpPr>
          <p:nvPr/>
        </p:nvSpPr>
        <p:spPr bwMode="auto">
          <a:xfrm>
            <a:off x="6097588" y="6019800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8541" name="Rectangle 109"/>
          <p:cNvSpPr>
            <a:spLocks noChangeArrowheads="1"/>
          </p:cNvSpPr>
          <p:nvPr/>
        </p:nvSpPr>
        <p:spPr bwMode="auto">
          <a:xfrm>
            <a:off x="4478338" y="601980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23,500</a:t>
            </a:r>
          </a:p>
        </p:txBody>
      </p:sp>
      <p:sp>
        <p:nvSpPr>
          <p:cNvPr id="18542" name="Rectangle 110"/>
          <p:cNvSpPr>
            <a:spLocks noChangeArrowheads="1"/>
          </p:cNvSpPr>
          <p:nvPr/>
        </p:nvSpPr>
        <p:spPr bwMode="auto">
          <a:xfrm>
            <a:off x="2352675" y="601980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8543" name="Rectangle 111"/>
          <p:cNvSpPr>
            <a:spLocks noChangeArrowheads="1"/>
          </p:cNvSpPr>
          <p:nvPr/>
        </p:nvSpPr>
        <p:spPr bwMode="auto">
          <a:xfrm>
            <a:off x="8258175" y="48641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3,500</a:t>
            </a:r>
          </a:p>
        </p:txBody>
      </p:sp>
      <p:sp>
        <p:nvSpPr>
          <p:cNvPr id="18544" name="Rectangle 112"/>
          <p:cNvSpPr>
            <a:spLocks noChangeArrowheads="1"/>
          </p:cNvSpPr>
          <p:nvPr/>
        </p:nvSpPr>
        <p:spPr bwMode="auto">
          <a:xfrm>
            <a:off x="6097588" y="4864100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เจ้าหนี้</a:t>
            </a:r>
          </a:p>
        </p:txBody>
      </p:sp>
      <p:sp>
        <p:nvSpPr>
          <p:cNvPr id="18545" name="Rectangle 113"/>
          <p:cNvSpPr>
            <a:spLocks noChangeArrowheads="1"/>
          </p:cNvSpPr>
          <p:nvPr/>
        </p:nvSpPr>
        <p:spPr bwMode="auto">
          <a:xfrm>
            <a:off x="4478338" y="486410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8,500</a:t>
            </a:r>
          </a:p>
        </p:txBody>
      </p:sp>
      <p:sp>
        <p:nvSpPr>
          <p:cNvPr id="18546" name="Rectangle 114"/>
          <p:cNvSpPr>
            <a:spLocks noChangeArrowheads="1"/>
          </p:cNvSpPr>
          <p:nvPr/>
        </p:nvSpPr>
        <p:spPr bwMode="auto">
          <a:xfrm>
            <a:off x="2352675" y="486410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18547" name="Rectangle 115"/>
          <p:cNvSpPr>
            <a:spLocks noChangeArrowheads="1"/>
          </p:cNvSpPr>
          <p:nvPr/>
        </p:nvSpPr>
        <p:spPr bwMode="auto">
          <a:xfrm>
            <a:off x="6097588" y="4286250"/>
            <a:ext cx="37449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หนี้สินและส่วนของเจ้าของ</a:t>
            </a:r>
          </a:p>
        </p:txBody>
      </p:sp>
      <p:sp>
        <p:nvSpPr>
          <p:cNvPr id="18548" name="Rectangle 116"/>
          <p:cNvSpPr>
            <a:spLocks noChangeArrowheads="1"/>
          </p:cNvSpPr>
          <p:nvPr/>
        </p:nvSpPr>
        <p:spPr bwMode="auto">
          <a:xfrm>
            <a:off x="2352675" y="4286250"/>
            <a:ext cx="37449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18549" name="Rectangle 117"/>
          <p:cNvSpPr>
            <a:spLocks noChangeArrowheads="1"/>
          </p:cNvSpPr>
          <p:nvPr/>
        </p:nvSpPr>
        <p:spPr bwMode="auto">
          <a:xfrm>
            <a:off x="2352675" y="3708400"/>
            <a:ext cx="7489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</a:t>
            </a:r>
            <a:r>
              <a:rPr lang="en-US" altLang="th-TH" sz="3200">
                <a:solidFill>
                  <a:srgbClr val="000066"/>
                </a:solidFill>
              </a:rPr>
              <a:t>7</a:t>
            </a:r>
            <a:r>
              <a:rPr lang="th-TH" altLang="th-TH" sz="3200">
                <a:solidFill>
                  <a:srgbClr val="000066"/>
                </a:solidFill>
              </a:rPr>
              <a:t> มีนาคม 2549</a:t>
            </a:r>
          </a:p>
        </p:txBody>
      </p:sp>
      <p:sp>
        <p:nvSpPr>
          <p:cNvPr id="18550" name="Line 118"/>
          <p:cNvSpPr>
            <a:spLocks noChangeShapeType="1"/>
          </p:cNvSpPr>
          <p:nvPr/>
        </p:nvSpPr>
        <p:spPr bwMode="auto">
          <a:xfrm>
            <a:off x="2352675" y="3708400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1" name="Line 119"/>
          <p:cNvSpPr>
            <a:spLocks noChangeShapeType="1"/>
          </p:cNvSpPr>
          <p:nvPr/>
        </p:nvSpPr>
        <p:spPr bwMode="auto">
          <a:xfrm>
            <a:off x="2352675" y="659765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2" name="Line 120"/>
          <p:cNvSpPr>
            <a:spLocks noChangeShapeType="1"/>
          </p:cNvSpPr>
          <p:nvPr/>
        </p:nvSpPr>
        <p:spPr bwMode="auto">
          <a:xfrm>
            <a:off x="2352675" y="37084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3" name="Line 121"/>
          <p:cNvSpPr>
            <a:spLocks noChangeShapeType="1"/>
          </p:cNvSpPr>
          <p:nvPr/>
        </p:nvSpPr>
        <p:spPr bwMode="auto">
          <a:xfrm>
            <a:off x="9842500" y="37084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4" name="Line 122"/>
          <p:cNvSpPr>
            <a:spLocks noChangeShapeType="1"/>
          </p:cNvSpPr>
          <p:nvPr/>
        </p:nvSpPr>
        <p:spPr bwMode="auto">
          <a:xfrm>
            <a:off x="2352675" y="42862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5" name="Line 123"/>
          <p:cNvSpPr>
            <a:spLocks noChangeShapeType="1"/>
          </p:cNvSpPr>
          <p:nvPr/>
        </p:nvSpPr>
        <p:spPr bwMode="auto">
          <a:xfrm>
            <a:off x="9842500" y="42862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6" name="Line 124"/>
          <p:cNvSpPr>
            <a:spLocks noChangeShapeType="1"/>
          </p:cNvSpPr>
          <p:nvPr/>
        </p:nvSpPr>
        <p:spPr bwMode="auto">
          <a:xfrm>
            <a:off x="2352675" y="4286250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7" name="Line 125"/>
          <p:cNvSpPr>
            <a:spLocks noChangeShapeType="1"/>
          </p:cNvSpPr>
          <p:nvPr/>
        </p:nvSpPr>
        <p:spPr bwMode="auto">
          <a:xfrm>
            <a:off x="6097588" y="4286250"/>
            <a:ext cx="0" cy="231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8" name="Line 126"/>
          <p:cNvSpPr>
            <a:spLocks noChangeShapeType="1"/>
          </p:cNvSpPr>
          <p:nvPr/>
        </p:nvSpPr>
        <p:spPr bwMode="auto">
          <a:xfrm>
            <a:off x="9842500" y="48641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59" name="Line 127"/>
          <p:cNvSpPr>
            <a:spLocks noChangeShapeType="1"/>
          </p:cNvSpPr>
          <p:nvPr/>
        </p:nvSpPr>
        <p:spPr bwMode="auto">
          <a:xfrm>
            <a:off x="2352675" y="48641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0" name="Line 128"/>
          <p:cNvSpPr>
            <a:spLocks noChangeShapeType="1"/>
          </p:cNvSpPr>
          <p:nvPr/>
        </p:nvSpPr>
        <p:spPr bwMode="auto">
          <a:xfrm>
            <a:off x="2352675" y="5441950"/>
            <a:ext cx="0" cy="1155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1" name="Line 129"/>
          <p:cNvSpPr>
            <a:spLocks noChangeShapeType="1"/>
          </p:cNvSpPr>
          <p:nvPr/>
        </p:nvSpPr>
        <p:spPr bwMode="auto">
          <a:xfrm>
            <a:off x="2352675" y="48641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2" name="Line 130"/>
          <p:cNvSpPr>
            <a:spLocks noChangeShapeType="1"/>
          </p:cNvSpPr>
          <p:nvPr/>
        </p:nvSpPr>
        <p:spPr bwMode="auto">
          <a:xfrm>
            <a:off x="9842500" y="5441950"/>
            <a:ext cx="0" cy="1155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3" name="Line 131"/>
          <p:cNvSpPr>
            <a:spLocks noChangeShapeType="1"/>
          </p:cNvSpPr>
          <p:nvPr/>
        </p:nvSpPr>
        <p:spPr bwMode="auto">
          <a:xfrm>
            <a:off x="2352675" y="544195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4" name="Line 132"/>
          <p:cNvSpPr>
            <a:spLocks noChangeShapeType="1"/>
          </p:cNvSpPr>
          <p:nvPr/>
        </p:nvSpPr>
        <p:spPr bwMode="auto">
          <a:xfrm>
            <a:off x="2352675" y="60198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5" name="Line 133"/>
          <p:cNvSpPr>
            <a:spLocks noChangeShapeType="1"/>
          </p:cNvSpPr>
          <p:nvPr/>
        </p:nvSpPr>
        <p:spPr bwMode="auto">
          <a:xfrm>
            <a:off x="9842500" y="60118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6" name="Line 134"/>
          <p:cNvSpPr>
            <a:spLocks noChangeShapeType="1"/>
          </p:cNvSpPr>
          <p:nvPr/>
        </p:nvSpPr>
        <p:spPr bwMode="auto">
          <a:xfrm>
            <a:off x="9842500" y="60118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7" name="Line 135"/>
          <p:cNvSpPr>
            <a:spLocks noChangeShapeType="1"/>
          </p:cNvSpPr>
          <p:nvPr/>
        </p:nvSpPr>
        <p:spPr bwMode="auto">
          <a:xfrm>
            <a:off x="5089525" y="6589713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8" name="Line 136"/>
          <p:cNvSpPr>
            <a:spLocks noChangeShapeType="1"/>
          </p:cNvSpPr>
          <p:nvPr/>
        </p:nvSpPr>
        <p:spPr bwMode="auto">
          <a:xfrm>
            <a:off x="6097588" y="6589713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69" name="Line 137"/>
          <p:cNvSpPr>
            <a:spLocks noChangeShapeType="1"/>
          </p:cNvSpPr>
          <p:nvPr/>
        </p:nvSpPr>
        <p:spPr bwMode="auto">
          <a:xfrm>
            <a:off x="8761413" y="6589713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70" name="Line 138"/>
          <p:cNvSpPr>
            <a:spLocks noChangeShapeType="1"/>
          </p:cNvSpPr>
          <p:nvPr/>
        </p:nvSpPr>
        <p:spPr bwMode="auto">
          <a:xfrm>
            <a:off x="5089525" y="601980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71" name="Line 139"/>
          <p:cNvSpPr>
            <a:spLocks noChangeShapeType="1"/>
          </p:cNvSpPr>
          <p:nvPr/>
        </p:nvSpPr>
        <p:spPr bwMode="auto">
          <a:xfrm>
            <a:off x="8761413" y="6019800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72" name="Line 140"/>
          <p:cNvSpPr>
            <a:spLocks noChangeShapeType="1"/>
          </p:cNvSpPr>
          <p:nvPr/>
        </p:nvSpPr>
        <p:spPr bwMode="auto">
          <a:xfrm>
            <a:off x="5089525" y="6564313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73" name="Line 141"/>
          <p:cNvSpPr>
            <a:spLocks noChangeShapeType="1"/>
          </p:cNvSpPr>
          <p:nvPr/>
        </p:nvSpPr>
        <p:spPr bwMode="auto">
          <a:xfrm>
            <a:off x="6097588" y="6564313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74" name="Line 142"/>
          <p:cNvSpPr>
            <a:spLocks noChangeShapeType="1"/>
          </p:cNvSpPr>
          <p:nvPr/>
        </p:nvSpPr>
        <p:spPr bwMode="auto">
          <a:xfrm>
            <a:off x="8761413" y="6564313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575" name="Oval 143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14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8576" name="Oval 144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" grpId="0"/>
      <p:bldP spid="18536" grpId="0"/>
      <p:bldP spid="18537" grpId="0"/>
      <p:bldP spid="18538" grpId="0"/>
      <p:bldP spid="18539" grpId="0"/>
      <p:bldP spid="18540" grpId="0"/>
      <p:bldP spid="18541" grpId="0"/>
      <p:bldP spid="18542" grpId="0"/>
      <p:bldP spid="18543" grpId="0"/>
      <p:bldP spid="18544" grpId="0"/>
      <p:bldP spid="18545" grpId="0"/>
      <p:bldP spid="18546" grpId="0"/>
      <p:bldP spid="18567" grpId="0" animBg="1"/>
      <p:bldP spid="18569" grpId="0" animBg="1"/>
      <p:bldP spid="18570" grpId="0" animBg="1"/>
      <p:bldP spid="18571" grpId="0" animBg="1"/>
      <p:bldP spid="18572" grpId="0" animBg="1"/>
      <p:bldP spid="185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9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grpSp>
        <p:nvGrpSpPr>
          <p:cNvPr id="96300" name="Group 44"/>
          <p:cNvGrpSpPr>
            <a:grpSpLocks/>
          </p:cNvGrpSpPr>
          <p:nvPr/>
        </p:nvGrpSpPr>
        <p:grpSpPr bwMode="auto">
          <a:xfrm>
            <a:off x="2352675" y="44450"/>
            <a:ext cx="7489825" cy="2889250"/>
            <a:chOff x="1482" y="2336"/>
            <a:chExt cx="4718" cy="1820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5202" y="3430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3841" y="3427"/>
              <a:ext cx="158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ส่วนของเจ้าของ</a:t>
              </a:r>
            </a:p>
          </p:txBody>
        </p:sp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2821" y="3428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15,000</a:t>
              </a:r>
            </a:p>
          </p:txBody>
        </p:sp>
        <p:sp>
          <p:nvSpPr>
            <p:cNvPr id="96263" name="Rectangle 7"/>
            <p:cNvSpPr>
              <a:spLocks noChangeArrowheads="1"/>
            </p:cNvSpPr>
            <p:nvPr/>
          </p:nvSpPr>
          <p:spPr bwMode="auto">
            <a:xfrm>
              <a:off x="1482" y="3428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อุปกรณ์</a:t>
              </a:r>
            </a:p>
          </p:txBody>
        </p:sp>
        <p:sp>
          <p:nvSpPr>
            <p:cNvPr id="96264" name="Rectangle 8"/>
            <p:cNvSpPr>
              <a:spLocks noChangeArrowheads="1"/>
            </p:cNvSpPr>
            <p:nvPr/>
          </p:nvSpPr>
          <p:spPr bwMode="auto">
            <a:xfrm>
              <a:off x="5202" y="3792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23,500</a:t>
              </a:r>
            </a:p>
          </p:txBody>
        </p:sp>
        <p:sp>
          <p:nvSpPr>
            <p:cNvPr id="96265" name="Rectangle 9"/>
            <p:cNvSpPr>
              <a:spLocks noChangeArrowheads="1"/>
            </p:cNvSpPr>
            <p:nvPr/>
          </p:nvSpPr>
          <p:spPr bwMode="auto">
            <a:xfrm>
              <a:off x="3841" y="3792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</a:t>
              </a:r>
            </a:p>
          </p:txBody>
        </p:sp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821" y="3792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23,500</a:t>
              </a: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1482" y="3792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</a:t>
              </a: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5202" y="3064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3,500</a:t>
              </a: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auto">
            <a:xfrm>
              <a:off x="3841" y="3064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เจ้าหนี้</a:t>
              </a: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>
              <a:off x="2821" y="3064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8,500</a:t>
              </a:r>
            </a:p>
          </p:txBody>
        </p:sp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1482" y="3064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เงินสด</a:t>
              </a:r>
            </a:p>
          </p:txBody>
        </p:sp>
        <p:sp>
          <p:nvSpPr>
            <p:cNvPr id="96272" name="Rectangle 16"/>
            <p:cNvSpPr>
              <a:spLocks noChangeArrowheads="1"/>
            </p:cNvSpPr>
            <p:nvPr/>
          </p:nvSpPr>
          <p:spPr bwMode="auto">
            <a:xfrm>
              <a:off x="3841" y="2700"/>
              <a:ext cx="235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หนี้สินและส่วนของเจ้าของ</a:t>
              </a: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>
              <a:off x="1482" y="2700"/>
              <a:ext cx="235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สินทรัพย์</a:t>
              </a:r>
            </a:p>
          </p:txBody>
        </p:sp>
        <p:sp>
          <p:nvSpPr>
            <p:cNvPr id="96274" name="Rectangle 18"/>
            <p:cNvSpPr>
              <a:spLocks noChangeArrowheads="1"/>
            </p:cNvSpPr>
            <p:nvPr/>
          </p:nvSpPr>
          <p:spPr bwMode="auto">
            <a:xfrm>
              <a:off x="1482" y="2336"/>
              <a:ext cx="471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งบแสดงฐานะการเงิน ณ วันที่ </a:t>
              </a:r>
              <a:r>
                <a:rPr lang="en-US" altLang="th-TH" sz="3200">
                  <a:solidFill>
                    <a:srgbClr val="000066"/>
                  </a:solidFill>
                </a:rPr>
                <a:t>7</a:t>
              </a:r>
              <a:r>
                <a:rPr lang="th-TH" altLang="th-TH" sz="3200">
                  <a:solidFill>
                    <a:srgbClr val="000066"/>
                  </a:solidFill>
                </a:rPr>
                <a:t> มีนาคม 2549</a:t>
              </a:r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>
              <a:off x="1482" y="2336"/>
              <a:ext cx="471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76" name="Line 20"/>
            <p:cNvSpPr>
              <a:spLocks noChangeShapeType="1"/>
            </p:cNvSpPr>
            <p:nvPr/>
          </p:nvSpPr>
          <p:spPr bwMode="auto">
            <a:xfrm>
              <a:off x="1482" y="4156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1482" y="2336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6200" y="2336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1482" y="2700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0" name="Line 24"/>
            <p:cNvSpPr>
              <a:spLocks noChangeShapeType="1"/>
            </p:cNvSpPr>
            <p:nvPr/>
          </p:nvSpPr>
          <p:spPr bwMode="auto">
            <a:xfrm>
              <a:off x="6200" y="2700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1" name="Line 25"/>
            <p:cNvSpPr>
              <a:spLocks noChangeShapeType="1"/>
            </p:cNvSpPr>
            <p:nvPr/>
          </p:nvSpPr>
          <p:spPr bwMode="auto">
            <a:xfrm>
              <a:off x="1482" y="2700"/>
              <a:ext cx="4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3841" y="2700"/>
              <a:ext cx="0" cy="1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6200" y="3064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4" name="Line 28"/>
            <p:cNvSpPr>
              <a:spLocks noChangeShapeType="1"/>
            </p:cNvSpPr>
            <p:nvPr/>
          </p:nvSpPr>
          <p:spPr bwMode="auto">
            <a:xfrm>
              <a:off x="1482" y="3064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5" name="Line 29"/>
            <p:cNvSpPr>
              <a:spLocks noChangeShapeType="1"/>
            </p:cNvSpPr>
            <p:nvPr/>
          </p:nvSpPr>
          <p:spPr bwMode="auto">
            <a:xfrm>
              <a:off x="1482" y="3428"/>
              <a:ext cx="0" cy="72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6" name="Line 30"/>
            <p:cNvSpPr>
              <a:spLocks noChangeShapeType="1"/>
            </p:cNvSpPr>
            <p:nvPr/>
          </p:nvSpPr>
          <p:spPr bwMode="auto">
            <a:xfrm>
              <a:off x="1482" y="3064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7" name="Line 31"/>
            <p:cNvSpPr>
              <a:spLocks noChangeShapeType="1"/>
            </p:cNvSpPr>
            <p:nvPr/>
          </p:nvSpPr>
          <p:spPr bwMode="auto">
            <a:xfrm>
              <a:off x="6200" y="3428"/>
              <a:ext cx="0" cy="72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8" name="Line 32"/>
            <p:cNvSpPr>
              <a:spLocks noChangeShapeType="1"/>
            </p:cNvSpPr>
            <p:nvPr/>
          </p:nvSpPr>
          <p:spPr bwMode="auto">
            <a:xfrm>
              <a:off x="1482" y="3428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89" name="Line 33"/>
            <p:cNvSpPr>
              <a:spLocks noChangeShapeType="1"/>
            </p:cNvSpPr>
            <p:nvPr/>
          </p:nvSpPr>
          <p:spPr bwMode="auto">
            <a:xfrm>
              <a:off x="1482" y="3792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0" name="Line 34"/>
            <p:cNvSpPr>
              <a:spLocks noChangeShapeType="1"/>
            </p:cNvSpPr>
            <p:nvPr/>
          </p:nvSpPr>
          <p:spPr bwMode="auto">
            <a:xfrm>
              <a:off x="6200" y="378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1" name="Line 35"/>
            <p:cNvSpPr>
              <a:spLocks noChangeShapeType="1"/>
            </p:cNvSpPr>
            <p:nvPr/>
          </p:nvSpPr>
          <p:spPr bwMode="auto">
            <a:xfrm>
              <a:off x="6200" y="378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2" name="Line 36"/>
            <p:cNvSpPr>
              <a:spLocks noChangeShapeType="1"/>
            </p:cNvSpPr>
            <p:nvPr/>
          </p:nvSpPr>
          <p:spPr bwMode="auto">
            <a:xfrm>
              <a:off x="3206" y="4151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3" name="Line 37"/>
            <p:cNvSpPr>
              <a:spLocks noChangeShapeType="1"/>
            </p:cNvSpPr>
            <p:nvPr/>
          </p:nvSpPr>
          <p:spPr bwMode="auto">
            <a:xfrm>
              <a:off x="3841" y="4151"/>
              <a:ext cx="16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4" name="Line 38"/>
            <p:cNvSpPr>
              <a:spLocks noChangeShapeType="1"/>
            </p:cNvSpPr>
            <p:nvPr/>
          </p:nvSpPr>
          <p:spPr bwMode="auto">
            <a:xfrm>
              <a:off x="5519" y="4151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5" name="Line 39"/>
            <p:cNvSpPr>
              <a:spLocks noChangeShapeType="1"/>
            </p:cNvSpPr>
            <p:nvPr/>
          </p:nvSpPr>
          <p:spPr bwMode="auto">
            <a:xfrm>
              <a:off x="3206" y="3792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6" name="Line 40"/>
            <p:cNvSpPr>
              <a:spLocks noChangeShapeType="1"/>
            </p:cNvSpPr>
            <p:nvPr/>
          </p:nvSpPr>
          <p:spPr bwMode="auto">
            <a:xfrm>
              <a:off x="5519" y="3792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7" name="Line 41"/>
            <p:cNvSpPr>
              <a:spLocks noChangeShapeType="1"/>
            </p:cNvSpPr>
            <p:nvPr/>
          </p:nvSpPr>
          <p:spPr bwMode="auto">
            <a:xfrm>
              <a:off x="3206" y="4135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8" name="Line 42"/>
            <p:cNvSpPr>
              <a:spLocks noChangeShapeType="1"/>
            </p:cNvSpPr>
            <p:nvPr/>
          </p:nvSpPr>
          <p:spPr bwMode="auto">
            <a:xfrm>
              <a:off x="3841" y="4135"/>
              <a:ext cx="16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6299" name="Line 43"/>
            <p:cNvSpPr>
              <a:spLocks noChangeShapeType="1"/>
            </p:cNvSpPr>
            <p:nvPr/>
          </p:nvSpPr>
          <p:spPr bwMode="auto">
            <a:xfrm>
              <a:off x="5519" y="4135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96301" name="Text Box 45"/>
          <p:cNvSpPr txBox="1">
            <a:spLocks noChangeArrowheads="1"/>
          </p:cNvSpPr>
          <p:nvPr/>
        </p:nvSpPr>
        <p:spPr bwMode="auto">
          <a:xfrm>
            <a:off x="1993900" y="2997200"/>
            <a:ext cx="81534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4)    10 มี.ค. ซื้อวัสดุเสริมสวยเป็นเงินเชื่อ 1,200 บาท</a:t>
            </a:r>
          </a:p>
        </p:txBody>
      </p:sp>
      <p:sp>
        <p:nvSpPr>
          <p:cNvPr id="96303" name="Rectangle 47"/>
          <p:cNvSpPr>
            <a:spLocks noChangeArrowheads="1"/>
          </p:cNvSpPr>
          <p:nvPr/>
        </p:nvSpPr>
        <p:spPr bwMode="auto">
          <a:xfrm>
            <a:off x="8258175" y="6216650"/>
            <a:ext cx="15843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24,700</a:t>
            </a:r>
          </a:p>
        </p:txBody>
      </p:sp>
      <p:sp>
        <p:nvSpPr>
          <p:cNvPr id="96304" name="Rectangle 48"/>
          <p:cNvSpPr>
            <a:spLocks noChangeArrowheads="1"/>
          </p:cNvSpPr>
          <p:nvPr/>
        </p:nvSpPr>
        <p:spPr bwMode="auto">
          <a:xfrm>
            <a:off x="6097588" y="6216650"/>
            <a:ext cx="216058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96305" name="Rectangle 49"/>
          <p:cNvSpPr>
            <a:spLocks noChangeArrowheads="1"/>
          </p:cNvSpPr>
          <p:nvPr/>
        </p:nvSpPr>
        <p:spPr bwMode="auto">
          <a:xfrm>
            <a:off x="4478338" y="6216650"/>
            <a:ext cx="16192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24,700</a:t>
            </a:r>
          </a:p>
        </p:txBody>
      </p:sp>
      <p:sp>
        <p:nvSpPr>
          <p:cNvPr id="96306" name="Rectangle 50"/>
          <p:cNvSpPr>
            <a:spLocks noChangeArrowheads="1"/>
          </p:cNvSpPr>
          <p:nvPr/>
        </p:nvSpPr>
        <p:spPr bwMode="auto">
          <a:xfrm>
            <a:off x="2352675" y="6216650"/>
            <a:ext cx="212566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4478338" y="5688013"/>
            <a:ext cx="1619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96310" name="Rectangle 54"/>
          <p:cNvSpPr>
            <a:spLocks noChangeArrowheads="1"/>
          </p:cNvSpPr>
          <p:nvPr/>
        </p:nvSpPr>
        <p:spPr bwMode="auto">
          <a:xfrm>
            <a:off x="2352675" y="5688013"/>
            <a:ext cx="212566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96311" name="Rectangle 55"/>
          <p:cNvSpPr>
            <a:spLocks noChangeArrowheads="1"/>
          </p:cNvSpPr>
          <p:nvPr/>
        </p:nvSpPr>
        <p:spPr bwMode="auto">
          <a:xfrm>
            <a:off x="8258175" y="5159375"/>
            <a:ext cx="15843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96312" name="Rectangle 56"/>
          <p:cNvSpPr>
            <a:spLocks noChangeArrowheads="1"/>
          </p:cNvSpPr>
          <p:nvPr/>
        </p:nvSpPr>
        <p:spPr bwMode="auto">
          <a:xfrm>
            <a:off x="6097588" y="5159375"/>
            <a:ext cx="24479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96313" name="Rectangle 57"/>
          <p:cNvSpPr>
            <a:spLocks noChangeArrowheads="1"/>
          </p:cNvSpPr>
          <p:nvPr/>
        </p:nvSpPr>
        <p:spPr bwMode="auto">
          <a:xfrm>
            <a:off x="4478338" y="5159375"/>
            <a:ext cx="16192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1,200</a:t>
            </a:r>
          </a:p>
        </p:txBody>
      </p:sp>
      <p:sp>
        <p:nvSpPr>
          <p:cNvPr id="96314" name="Rectangle 58"/>
          <p:cNvSpPr>
            <a:spLocks noChangeArrowheads="1"/>
          </p:cNvSpPr>
          <p:nvPr/>
        </p:nvSpPr>
        <p:spPr bwMode="auto">
          <a:xfrm>
            <a:off x="2352675" y="5159375"/>
            <a:ext cx="212566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วัสดุสิ้นเปลือง</a:t>
            </a:r>
          </a:p>
        </p:txBody>
      </p:sp>
      <p:sp>
        <p:nvSpPr>
          <p:cNvPr id="96315" name="Rectangle 59"/>
          <p:cNvSpPr>
            <a:spLocks noChangeArrowheads="1"/>
          </p:cNvSpPr>
          <p:nvPr/>
        </p:nvSpPr>
        <p:spPr bwMode="auto">
          <a:xfrm>
            <a:off x="8258175" y="4630738"/>
            <a:ext cx="15843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4,700</a:t>
            </a:r>
          </a:p>
        </p:txBody>
      </p:sp>
      <p:sp>
        <p:nvSpPr>
          <p:cNvPr id="96316" name="Rectangle 60"/>
          <p:cNvSpPr>
            <a:spLocks noChangeArrowheads="1"/>
          </p:cNvSpPr>
          <p:nvPr/>
        </p:nvSpPr>
        <p:spPr bwMode="auto">
          <a:xfrm>
            <a:off x="6097588" y="4630738"/>
            <a:ext cx="2160587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เจ้าหนี้</a:t>
            </a:r>
          </a:p>
        </p:txBody>
      </p:sp>
      <p:sp>
        <p:nvSpPr>
          <p:cNvPr id="96317" name="Rectangle 61"/>
          <p:cNvSpPr>
            <a:spLocks noChangeArrowheads="1"/>
          </p:cNvSpPr>
          <p:nvPr/>
        </p:nvSpPr>
        <p:spPr bwMode="auto">
          <a:xfrm>
            <a:off x="4478338" y="4630738"/>
            <a:ext cx="1619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8,500</a:t>
            </a:r>
          </a:p>
        </p:txBody>
      </p:sp>
      <p:sp>
        <p:nvSpPr>
          <p:cNvPr id="96318" name="Rectangle 62"/>
          <p:cNvSpPr>
            <a:spLocks noChangeArrowheads="1"/>
          </p:cNvSpPr>
          <p:nvPr/>
        </p:nvSpPr>
        <p:spPr bwMode="auto">
          <a:xfrm>
            <a:off x="2352675" y="4630738"/>
            <a:ext cx="212566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96319" name="Rectangle 63"/>
          <p:cNvSpPr>
            <a:spLocks noChangeArrowheads="1"/>
          </p:cNvSpPr>
          <p:nvPr/>
        </p:nvSpPr>
        <p:spPr bwMode="auto">
          <a:xfrm>
            <a:off x="6097588" y="4102100"/>
            <a:ext cx="37449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หนี้สินและส่วนของเจ้าของ</a:t>
            </a:r>
          </a:p>
        </p:txBody>
      </p:sp>
      <p:sp>
        <p:nvSpPr>
          <p:cNvPr id="96320" name="Rectangle 64"/>
          <p:cNvSpPr>
            <a:spLocks noChangeArrowheads="1"/>
          </p:cNvSpPr>
          <p:nvPr/>
        </p:nvSpPr>
        <p:spPr bwMode="auto">
          <a:xfrm>
            <a:off x="2352675" y="4102100"/>
            <a:ext cx="37449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96321" name="Rectangle 65"/>
          <p:cNvSpPr>
            <a:spLocks noChangeArrowheads="1"/>
          </p:cNvSpPr>
          <p:nvPr/>
        </p:nvSpPr>
        <p:spPr bwMode="auto">
          <a:xfrm>
            <a:off x="2352675" y="3573463"/>
            <a:ext cx="74898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10 มีนาคม 2549</a:t>
            </a:r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>
            <a:off x="2352675" y="3573463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3" name="Line 67"/>
          <p:cNvSpPr>
            <a:spLocks noChangeShapeType="1"/>
          </p:cNvSpPr>
          <p:nvPr/>
        </p:nvSpPr>
        <p:spPr bwMode="auto">
          <a:xfrm>
            <a:off x="2352675" y="674528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4" name="Line 68"/>
          <p:cNvSpPr>
            <a:spLocks noChangeShapeType="1"/>
          </p:cNvSpPr>
          <p:nvPr/>
        </p:nvSpPr>
        <p:spPr bwMode="auto">
          <a:xfrm>
            <a:off x="2352675" y="357346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>
            <a:off x="9842500" y="357346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>
            <a:off x="2352675" y="410210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>
            <a:off x="9842500" y="410210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8" name="Line 72"/>
          <p:cNvSpPr>
            <a:spLocks noChangeShapeType="1"/>
          </p:cNvSpPr>
          <p:nvPr/>
        </p:nvSpPr>
        <p:spPr bwMode="auto">
          <a:xfrm>
            <a:off x="2352675" y="4102100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29" name="Line 73"/>
          <p:cNvSpPr>
            <a:spLocks noChangeShapeType="1"/>
          </p:cNvSpPr>
          <p:nvPr/>
        </p:nvSpPr>
        <p:spPr bwMode="auto">
          <a:xfrm>
            <a:off x="6097588" y="4102100"/>
            <a:ext cx="0" cy="264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30" name="Line 74"/>
          <p:cNvSpPr>
            <a:spLocks noChangeShapeType="1"/>
          </p:cNvSpPr>
          <p:nvPr/>
        </p:nvSpPr>
        <p:spPr bwMode="auto">
          <a:xfrm>
            <a:off x="9842500" y="4630738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34" name="Line 78"/>
          <p:cNvSpPr>
            <a:spLocks noChangeShapeType="1"/>
          </p:cNvSpPr>
          <p:nvPr/>
        </p:nvSpPr>
        <p:spPr bwMode="auto">
          <a:xfrm>
            <a:off x="2352675" y="463073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35" name="Line 79"/>
          <p:cNvSpPr>
            <a:spLocks noChangeShapeType="1"/>
          </p:cNvSpPr>
          <p:nvPr/>
        </p:nvSpPr>
        <p:spPr bwMode="auto">
          <a:xfrm>
            <a:off x="2352675" y="515937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36" name="Line 80"/>
          <p:cNvSpPr>
            <a:spLocks noChangeShapeType="1"/>
          </p:cNvSpPr>
          <p:nvPr/>
        </p:nvSpPr>
        <p:spPr bwMode="auto">
          <a:xfrm>
            <a:off x="2352675" y="4630738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40" name="Line 84"/>
          <p:cNvSpPr>
            <a:spLocks noChangeShapeType="1"/>
          </p:cNvSpPr>
          <p:nvPr/>
        </p:nvSpPr>
        <p:spPr bwMode="auto">
          <a:xfrm>
            <a:off x="9842500" y="515937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41" name="Line 85"/>
          <p:cNvSpPr>
            <a:spLocks noChangeShapeType="1"/>
          </p:cNvSpPr>
          <p:nvPr/>
        </p:nvSpPr>
        <p:spPr bwMode="auto">
          <a:xfrm>
            <a:off x="2352675" y="515937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42" name="Line 86"/>
          <p:cNvSpPr>
            <a:spLocks noChangeShapeType="1"/>
          </p:cNvSpPr>
          <p:nvPr/>
        </p:nvSpPr>
        <p:spPr bwMode="auto">
          <a:xfrm>
            <a:off x="2352675" y="568801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46" name="Line 90"/>
          <p:cNvSpPr>
            <a:spLocks noChangeShapeType="1"/>
          </p:cNvSpPr>
          <p:nvPr/>
        </p:nvSpPr>
        <p:spPr bwMode="auto">
          <a:xfrm>
            <a:off x="9842500" y="568801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47" name="Line 91"/>
          <p:cNvSpPr>
            <a:spLocks noChangeShapeType="1"/>
          </p:cNvSpPr>
          <p:nvPr/>
        </p:nvSpPr>
        <p:spPr bwMode="auto">
          <a:xfrm>
            <a:off x="2352675" y="568801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48" name="Line 92"/>
          <p:cNvSpPr>
            <a:spLocks noChangeShapeType="1"/>
          </p:cNvSpPr>
          <p:nvPr/>
        </p:nvSpPr>
        <p:spPr bwMode="auto">
          <a:xfrm>
            <a:off x="2352675" y="621665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353" name="Line 97"/>
          <p:cNvSpPr>
            <a:spLocks noChangeShapeType="1"/>
          </p:cNvSpPr>
          <p:nvPr/>
        </p:nvSpPr>
        <p:spPr bwMode="auto">
          <a:xfrm>
            <a:off x="2352675" y="621665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04" name="Line 148"/>
          <p:cNvSpPr>
            <a:spLocks noChangeShapeType="1"/>
          </p:cNvSpPr>
          <p:nvPr/>
        </p:nvSpPr>
        <p:spPr bwMode="auto">
          <a:xfrm>
            <a:off x="5089525" y="6745288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06" name="Line 150"/>
          <p:cNvSpPr>
            <a:spLocks noChangeShapeType="1"/>
          </p:cNvSpPr>
          <p:nvPr/>
        </p:nvSpPr>
        <p:spPr bwMode="auto">
          <a:xfrm>
            <a:off x="8834438" y="6745288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07" name="Line 151"/>
          <p:cNvSpPr>
            <a:spLocks noChangeShapeType="1"/>
          </p:cNvSpPr>
          <p:nvPr/>
        </p:nvSpPr>
        <p:spPr bwMode="auto">
          <a:xfrm>
            <a:off x="5089525" y="621665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08" name="Line 152"/>
          <p:cNvSpPr>
            <a:spLocks noChangeShapeType="1"/>
          </p:cNvSpPr>
          <p:nvPr/>
        </p:nvSpPr>
        <p:spPr bwMode="auto">
          <a:xfrm>
            <a:off x="8834438" y="6216650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09" name="Line 153"/>
          <p:cNvSpPr>
            <a:spLocks noChangeShapeType="1"/>
          </p:cNvSpPr>
          <p:nvPr/>
        </p:nvSpPr>
        <p:spPr bwMode="auto">
          <a:xfrm>
            <a:off x="5089525" y="671830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10" name="Line 154"/>
          <p:cNvSpPr>
            <a:spLocks noChangeShapeType="1"/>
          </p:cNvSpPr>
          <p:nvPr/>
        </p:nvSpPr>
        <p:spPr bwMode="auto">
          <a:xfrm>
            <a:off x="8834438" y="6718300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412" name="Oval 156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14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96413" name="Oval 157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3" grpId="0"/>
      <p:bldP spid="96304" grpId="0"/>
      <p:bldP spid="96305" grpId="0"/>
      <p:bldP spid="96306" grpId="0"/>
      <p:bldP spid="96309" grpId="0"/>
      <p:bldP spid="96310" grpId="0"/>
      <p:bldP spid="96311" grpId="0"/>
      <p:bldP spid="96312" grpId="0"/>
      <p:bldP spid="96313" grpId="0"/>
      <p:bldP spid="96314" grpId="0"/>
      <p:bldP spid="96315" grpId="0"/>
      <p:bldP spid="96316" grpId="0"/>
      <p:bldP spid="96317" grpId="0"/>
      <p:bldP spid="96318" grpId="0"/>
      <p:bldP spid="96404" grpId="0" animBg="1"/>
      <p:bldP spid="96406" grpId="0" animBg="1"/>
      <p:bldP spid="96407" grpId="0" animBg="1"/>
      <p:bldP spid="96408" grpId="0" animBg="1"/>
      <p:bldP spid="96409" grpId="0" animBg="1"/>
      <p:bldP spid="964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8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8258175" y="2684463"/>
            <a:ext cx="15843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24,700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6097588" y="2684463"/>
            <a:ext cx="2160587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478338" y="2684463"/>
            <a:ext cx="1619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24,700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2352675" y="2684463"/>
            <a:ext cx="212566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4478338" y="2155825"/>
            <a:ext cx="16192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2352675" y="2155825"/>
            <a:ext cx="212566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8258175" y="1627188"/>
            <a:ext cx="15843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6097588" y="1627188"/>
            <a:ext cx="2376487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4478338" y="1627188"/>
            <a:ext cx="1619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2352675" y="1627188"/>
            <a:ext cx="212566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วัสดุสิ้นเปลือง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8258175" y="1098550"/>
            <a:ext cx="15843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4,700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6097588" y="1098550"/>
            <a:ext cx="216058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4478338" y="1098550"/>
            <a:ext cx="16192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8,500</a:t>
            </a: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2352675" y="1098550"/>
            <a:ext cx="212566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6097588" y="569913"/>
            <a:ext cx="374491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หนี้สินและส่วนของเจ้าของ</a:t>
            </a:r>
          </a:p>
        </p:txBody>
      </p:sp>
      <p:sp>
        <p:nvSpPr>
          <p:cNvPr id="131089" name="Rectangle 17"/>
          <p:cNvSpPr>
            <a:spLocks noChangeArrowheads="1"/>
          </p:cNvSpPr>
          <p:nvPr/>
        </p:nvSpPr>
        <p:spPr bwMode="auto">
          <a:xfrm>
            <a:off x="2352675" y="569913"/>
            <a:ext cx="374491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2352675" y="41275"/>
            <a:ext cx="74898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10 มีนาคม 2549</a:t>
            </a:r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>
            <a:off x="2352675" y="41275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2" name="Line 20"/>
          <p:cNvSpPr>
            <a:spLocks noChangeShapeType="1"/>
          </p:cNvSpPr>
          <p:nvPr/>
        </p:nvSpPr>
        <p:spPr bwMode="auto">
          <a:xfrm>
            <a:off x="2352675" y="32131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>
            <a:off x="2352675" y="4127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>
            <a:off x="9842500" y="4127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2352675" y="56991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9842500" y="56991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2352675" y="569913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6097588" y="569913"/>
            <a:ext cx="0" cy="2643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9842500" y="109855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>
            <a:off x="2352675" y="109855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2352675" y="1627188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>
            <a:off x="2352675" y="109855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3" name="Line 31"/>
          <p:cNvSpPr>
            <a:spLocks noChangeShapeType="1"/>
          </p:cNvSpPr>
          <p:nvPr/>
        </p:nvSpPr>
        <p:spPr bwMode="auto">
          <a:xfrm>
            <a:off x="9842500" y="1627188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4" name="Line 32"/>
          <p:cNvSpPr>
            <a:spLocks noChangeShapeType="1"/>
          </p:cNvSpPr>
          <p:nvPr/>
        </p:nvSpPr>
        <p:spPr bwMode="auto">
          <a:xfrm>
            <a:off x="2352675" y="162718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>
            <a:off x="2352675" y="215582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>
            <a:off x="9842500" y="215582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>
            <a:off x="2352675" y="215582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8" name="Line 36"/>
          <p:cNvSpPr>
            <a:spLocks noChangeShapeType="1"/>
          </p:cNvSpPr>
          <p:nvPr/>
        </p:nvSpPr>
        <p:spPr bwMode="auto">
          <a:xfrm>
            <a:off x="2352675" y="268446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09" name="Line 37"/>
          <p:cNvSpPr>
            <a:spLocks noChangeShapeType="1"/>
          </p:cNvSpPr>
          <p:nvPr/>
        </p:nvSpPr>
        <p:spPr bwMode="auto">
          <a:xfrm>
            <a:off x="2352675" y="268446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0" name="Line 38"/>
          <p:cNvSpPr>
            <a:spLocks noChangeShapeType="1"/>
          </p:cNvSpPr>
          <p:nvPr/>
        </p:nvSpPr>
        <p:spPr bwMode="auto">
          <a:xfrm>
            <a:off x="5089525" y="321310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1" name="Line 39"/>
          <p:cNvSpPr>
            <a:spLocks noChangeShapeType="1"/>
          </p:cNvSpPr>
          <p:nvPr/>
        </p:nvSpPr>
        <p:spPr bwMode="auto">
          <a:xfrm>
            <a:off x="8834438" y="3213100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2" name="Line 40"/>
          <p:cNvSpPr>
            <a:spLocks noChangeShapeType="1"/>
          </p:cNvSpPr>
          <p:nvPr/>
        </p:nvSpPr>
        <p:spPr bwMode="auto">
          <a:xfrm>
            <a:off x="5089525" y="2684463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3" name="Line 41"/>
          <p:cNvSpPr>
            <a:spLocks noChangeShapeType="1"/>
          </p:cNvSpPr>
          <p:nvPr/>
        </p:nvSpPr>
        <p:spPr bwMode="auto">
          <a:xfrm>
            <a:off x="8834438" y="2684463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4" name="Line 42"/>
          <p:cNvSpPr>
            <a:spLocks noChangeShapeType="1"/>
          </p:cNvSpPr>
          <p:nvPr/>
        </p:nvSpPr>
        <p:spPr bwMode="auto">
          <a:xfrm>
            <a:off x="5089525" y="3186113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5" name="Line 43"/>
          <p:cNvSpPr>
            <a:spLocks noChangeShapeType="1"/>
          </p:cNvSpPr>
          <p:nvPr/>
        </p:nvSpPr>
        <p:spPr bwMode="auto">
          <a:xfrm>
            <a:off x="8834438" y="3186113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1489075" y="3267075"/>
            <a:ext cx="91440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5) 15 มี.ค. เสริมสวยให้ลูกค้า คิดค่าเสริมสวย 4,300 บาท ได้รับเงินทันที</a:t>
            </a:r>
          </a:p>
        </p:txBody>
      </p:sp>
      <p:sp>
        <p:nvSpPr>
          <p:cNvPr id="131117" name="Rectangle 45"/>
          <p:cNvSpPr>
            <a:spLocks noChangeArrowheads="1"/>
          </p:cNvSpPr>
          <p:nvPr/>
        </p:nvSpPr>
        <p:spPr bwMode="auto">
          <a:xfrm>
            <a:off x="8221663" y="6022975"/>
            <a:ext cx="15843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29,000</a:t>
            </a:r>
          </a:p>
        </p:txBody>
      </p:sp>
      <p:sp>
        <p:nvSpPr>
          <p:cNvPr id="131118" name="Rectangle 46"/>
          <p:cNvSpPr>
            <a:spLocks noChangeArrowheads="1"/>
          </p:cNvSpPr>
          <p:nvPr/>
        </p:nvSpPr>
        <p:spPr bwMode="auto">
          <a:xfrm>
            <a:off x="6061075" y="6022975"/>
            <a:ext cx="216058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31119" name="Rectangle 47"/>
          <p:cNvSpPr>
            <a:spLocks noChangeArrowheads="1"/>
          </p:cNvSpPr>
          <p:nvPr/>
        </p:nvSpPr>
        <p:spPr bwMode="auto">
          <a:xfrm>
            <a:off x="4441825" y="6022975"/>
            <a:ext cx="16192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29,000</a:t>
            </a:r>
          </a:p>
        </p:txBody>
      </p:sp>
      <p:sp>
        <p:nvSpPr>
          <p:cNvPr id="131120" name="Rectangle 48"/>
          <p:cNvSpPr>
            <a:spLocks noChangeArrowheads="1"/>
          </p:cNvSpPr>
          <p:nvPr/>
        </p:nvSpPr>
        <p:spPr bwMode="auto">
          <a:xfrm>
            <a:off x="2316163" y="6022975"/>
            <a:ext cx="21256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31121" name="Rectangle 49"/>
          <p:cNvSpPr>
            <a:spLocks noChangeArrowheads="1"/>
          </p:cNvSpPr>
          <p:nvPr/>
        </p:nvSpPr>
        <p:spPr bwMode="auto">
          <a:xfrm>
            <a:off x="8221663" y="5494338"/>
            <a:ext cx="15843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31122" name="Rectangle 50"/>
          <p:cNvSpPr>
            <a:spLocks noChangeArrowheads="1"/>
          </p:cNvSpPr>
          <p:nvPr/>
        </p:nvSpPr>
        <p:spPr bwMode="auto">
          <a:xfrm>
            <a:off x="6061075" y="5494338"/>
            <a:ext cx="216058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31123" name="Rectangle 51"/>
          <p:cNvSpPr>
            <a:spLocks noChangeArrowheads="1"/>
          </p:cNvSpPr>
          <p:nvPr/>
        </p:nvSpPr>
        <p:spPr bwMode="auto">
          <a:xfrm>
            <a:off x="4441825" y="5494338"/>
            <a:ext cx="1619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131124" name="Rectangle 52"/>
          <p:cNvSpPr>
            <a:spLocks noChangeArrowheads="1"/>
          </p:cNvSpPr>
          <p:nvPr/>
        </p:nvSpPr>
        <p:spPr bwMode="auto">
          <a:xfrm>
            <a:off x="2316163" y="5494338"/>
            <a:ext cx="21256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131125" name="Rectangle 53"/>
          <p:cNvSpPr>
            <a:spLocks noChangeArrowheads="1"/>
          </p:cNvSpPr>
          <p:nvPr/>
        </p:nvSpPr>
        <p:spPr bwMode="auto">
          <a:xfrm>
            <a:off x="8221663" y="4965700"/>
            <a:ext cx="15843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24,300</a:t>
            </a:r>
          </a:p>
        </p:txBody>
      </p:sp>
      <p:sp>
        <p:nvSpPr>
          <p:cNvPr id="131126" name="Rectangle 54"/>
          <p:cNvSpPr>
            <a:spLocks noChangeArrowheads="1"/>
          </p:cNvSpPr>
          <p:nvPr/>
        </p:nvSpPr>
        <p:spPr bwMode="auto">
          <a:xfrm>
            <a:off x="6061075" y="4965700"/>
            <a:ext cx="234156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ส่วนของเจ้าของ</a:t>
            </a:r>
          </a:p>
        </p:txBody>
      </p:sp>
      <p:sp>
        <p:nvSpPr>
          <p:cNvPr id="131127" name="Rectangle 55"/>
          <p:cNvSpPr>
            <a:spLocks noChangeArrowheads="1"/>
          </p:cNvSpPr>
          <p:nvPr/>
        </p:nvSpPr>
        <p:spPr bwMode="auto">
          <a:xfrm>
            <a:off x="4441825" y="4965700"/>
            <a:ext cx="16192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131128" name="Rectangle 56"/>
          <p:cNvSpPr>
            <a:spLocks noChangeArrowheads="1"/>
          </p:cNvSpPr>
          <p:nvPr/>
        </p:nvSpPr>
        <p:spPr bwMode="auto">
          <a:xfrm>
            <a:off x="2316163" y="4965700"/>
            <a:ext cx="21256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วัสดุสิ้นเปลือง</a:t>
            </a:r>
          </a:p>
        </p:txBody>
      </p:sp>
      <p:sp>
        <p:nvSpPr>
          <p:cNvPr id="131129" name="Rectangle 57"/>
          <p:cNvSpPr>
            <a:spLocks noChangeArrowheads="1"/>
          </p:cNvSpPr>
          <p:nvPr/>
        </p:nvSpPr>
        <p:spPr bwMode="auto">
          <a:xfrm>
            <a:off x="8221663" y="4437063"/>
            <a:ext cx="15843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4,700</a:t>
            </a:r>
          </a:p>
        </p:txBody>
      </p:sp>
      <p:sp>
        <p:nvSpPr>
          <p:cNvPr id="131130" name="Rectangle 58"/>
          <p:cNvSpPr>
            <a:spLocks noChangeArrowheads="1"/>
          </p:cNvSpPr>
          <p:nvPr/>
        </p:nvSpPr>
        <p:spPr bwMode="auto">
          <a:xfrm>
            <a:off x="6061075" y="4437063"/>
            <a:ext cx="216058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131131" name="Rectangle 59"/>
          <p:cNvSpPr>
            <a:spLocks noChangeArrowheads="1"/>
          </p:cNvSpPr>
          <p:nvPr/>
        </p:nvSpPr>
        <p:spPr bwMode="auto">
          <a:xfrm>
            <a:off x="4441825" y="4437063"/>
            <a:ext cx="1619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12,800</a:t>
            </a:r>
          </a:p>
        </p:txBody>
      </p:sp>
      <p:sp>
        <p:nvSpPr>
          <p:cNvPr id="131132" name="Rectangle 60"/>
          <p:cNvSpPr>
            <a:spLocks noChangeArrowheads="1"/>
          </p:cNvSpPr>
          <p:nvPr/>
        </p:nvSpPr>
        <p:spPr bwMode="auto">
          <a:xfrm>
            <a:off x="2316163" y="4437063"/>
            <a:ext cx="21256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เงินสด</a:t>
            </a:r>
          </a:p>
        </p:txBody>
      </p:sp>
      <p:sp>
        <p:nvSpPr>
          <p:cNvPr id="131135" name="Rectangle 63"/>
          <p:cNvSpPr>
            <a:spLocks noChangeArrowheads="1"/>
          </p:cNvSpPr>
          <p:nvPr/>
        </p:nvSpPr>
        <p:spPr bwMode="auto">
          <a:xfrm>
            <a:off x="2316163" y="3860800"/>
            <a:ext cx="74898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15 มีนาคม 2549</a:t>
            </a:r>
          </a:p>
        </p:txBody>
      </p:sp>
      <p:sp>
        <p:nvSpPr>
          <p:cNvPr id="131136" name="Line 64"/>
          <p:cNvSpPr>
            <a:spLocks noChangeShapeType="1"/>
          </p:cNvSpPr>
          <p:nvPr/>
        </p:nvSpPr>
        <p:spPr bwMode="auto">
          <a:xfrm>
            <a:off x="2316163" y="3860800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37" name="Line 65"/>
          <p:cNvSpPr>
            <a:spLocks noChangeShapeType="1"/>
          </p:cNvSpPr>
          <p:nvPr/>
        </p:nvSpPr>
        <p:spPr bwMode="auto">
          <a:xfrm>
            <a:off x="2316163" y="655161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38" name="Line 66"/>
          <p:cNvSpPr>
            <a:spLocks noChangeShapeType="1"/>
          </p:cNvSpPr>
          <p:nvPr/>
        </p:nvSpPr>
        <p:spPr bwMode="auto">
          <a:xfrm>
            <a:off x="2316163" y="386080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39" name="Line 67"/>
          <p:cNvSpPr>
            <a:spLocks noChangeShapeType="1"/>
          </p:cNvSpPr>
          <p:nvPr/>
        </p:nvSpPr>
        <p:spPr bwMode="auto">
          <a:xfrm>
            <a:off x="9805988" y="386080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2" name="Line 70"/>
          <p:cNvSpPr>
            <a:spLocks noChangeShapeType="1"/>
          </p:cNvSpPr>
          <p:nvPr/>
        </p:nvSpPr>
        <p:spPr bwMode="auto">
          <a:xfrm>
            <a:off x="2316163" y="4389438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3" name="Line 71"/>
          <p:cNvSpPr>
            <a:spLocks noChangeShapeType="1"/>
          </p:cNvSpPr>
          <p:nvPr/>
        </p:nvSpPr>
        <p:spPr bwMode="auto">
          <a:xfrm>
            <a:off x="6061075" y="4389438"/>
            <a:ext cx="0" cy="215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4" name="Line 72"/>
          <p:cNvSpPr>
            <a:spLocks noChangeShapeType="1"/>
          </p:cNvSpPr>
          <p:nvPr/>
        </p:nvSpPr>
        <p:spPr bwMode="auto">
          <a:xfrm>
            <a:off x="9805988" y="443706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6" name="Line 74"/>
          <p:cNvSpPr>
            <a:spLocks noChangeShapeType="1"/>
          </p:cNvSpPr>
          <p:nvPr/>
        </p:nvSpPr>
        <p:spPr bwMode="auto">
          <a:xfrm>
            <a:off x="2316163" y="496570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7" name="Line 75"/>
          <p:cNvSpPr>
            <a:spLocks noChangeShapeType="1"/>
          </p:cNvSpPr>
          <p:nvPr/>
        </p:nvSpPr>
        <p:spPr bwMode="auto">
          <a:xfrm>
            <a:off x="2316163" y="4437063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8" name="Line 76"/>
          <p:cNvSpPr>
            <a:spLocks noChangeShapeType="1"/>
          </p:cNvSpPr>
          <p:nvPr/>
        </p:nvSpPr>
        <p:spPr bwMode="auto">
          <a:xfrm>
            <a:off x="9805988" y="4965700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49" name="Line 77"/>
          <p:cNvSpPr>
            <a:spLocks noChangeShapeType="1"/>
          </p:cNvSpPr>
          <p:nvPr/>
        </p:nvSpPr>
        <p:spPr bwMode="auto">
          <a:xfrm>
            <a:off x="2316163" y="49657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0" name="Line 78"/>
          <p:cNvSpPr>
            <a:spLocks noChangeShapeType="1"/>
          </p:cNvSpPr>
          <p:nvPr/>
        </p:nvSpPr>
        <p:spPr bwMode="auto">
          <a:xfrm>
            <a:off x="2316163" y="5494338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1" name="Line 79"/>
          <p:cNvSpPr>
            <a:spLocks noChangeShapeType="1"/>
          </p:cNvSpPr>
          <p:nvPr/>
        </p:nvSpPr>
        <p:spPr bwMode="auto">
          <a:xfrm>
            <a:off x="9805988" y="5494338"/>
            <a:ext cx="0" cy="5286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2" name="Line 80"/>
          <p:cNvSpPr>
            <a:spLocks noChangeShapeType="1"/>
          </p:cNvSpPr>
          <p:nvPr/>
        </p:nvSpPr>
        <p:spPr bwMode="auto">
          <a:xfrm>
            <a:off x="2316163" y="549433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3" name="Line 81"/>
          <p:cNvSpPr>
            <a:spLocks noChangeShapeType="1"/>
          </p:cNvSpPr>
          <p:nvPr/>
        </p:nvSpPr>
        <p:spPr bwMode="auto">
          <a:xfrm>
            <a:off x="2316163" y="602297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4" name="Line 82"/>
          <p:cNvSpPr>
            <a:spLocks noChangeShapeType="1"/>
          </p:cNvSpPr>
          <p:nvPr/>
        </p:nvSpPr>
        <p:spPr bwMode="auto">
          <a:xfrm>
            <a:off x="9805988" y="6022975"/>
            <a:ext cx="0" cy="528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5" name="Line 83"/>
          <p:cNvSpPr>
            <a:spLocks noChangeShapeType="1"/>
          </p:cNvSpPr>
          <p:nvPr/>
        </p:nvSpPr>
        <p:spPr bwMode="auto">
          <a:xfrm>
            <a:off x="2316163" y="602297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6" name="Line 84"/>
          <p:cNvSpPr>
            <a:spLocks noChangeShapeType="1"/>
          </p:cNvSpPr>
          <p:nvPr/>
        </p:nvSpPr>
        <p:spPr bwMode="auto">
          <a:xfrm>
            <a:off x="5048250" y="654685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7" name="Line 85"/>
          <p:cNvSpPr>
            <a:spLocks noChangeShapeType="1"/>
          </p:cNvSpPr>
          <p:nvPr/>
        </p:nvSpPr>
        <p:spPr bwMode="auto">
          <a:xfrm>
            <a:off x="8780463" y="6546850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8" name="Line 86"/>
          <p:cNvSpPr>
            <a:spLocks noChangeShapeType="1"/>
          </p:cNvSpPr>
          <p:nvPr/>
        </p:nvSpPr>
        <p:spPr bwMode="auto">
          <a:xfrm>
            <a:off x="5048250" y="6018213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59" name="Line 87"/>
          <p:cNvSpPr>
            <a:spLocks noChangeShapeType="1"/>
          </p:cNvSpPr>
          <p:nvPr/>
        </p:nvSpPr>
        <p:spPr bwMode="auto">
          <a:xfrm>
            <a:off x="8780463" y="6018213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60" name="Line 88"/>
          <p:cNvSpPr>
            <a:spLocks noChangeShapeType="1"/>
          </p:cNvSpPr>
          <p:nvPr/>
        </p:nvSpPr>
        <p:spPr bwMode="auto">
          <a:xfrm>
            <a:off x="5048250" y="6519863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61" name="Line 89"/>
          <p:cNvSpPr>
            <a:spLocks noChangeShapeType="1"/>
          </p:cNvSpPr>
          <p:nvPr/>
        </p:nvSpPr>
        <p:spPr bwMode="auto">
          <a:xfrm>
            <a:off x="8780463" y="6519863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1162" name="Oval 90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15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31163" name="Oval 91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1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1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1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9" grpId="0"/>
      <p:bldP spid="131120" grpId="0"/>
      <p:bldP spid="131123" grpId="0"/>
      <p:bldP spid="131124" grpId="0"/>
      <p:bldP spid="131125" grpId="0"/>
      <p:bldP spid="131126" grpId="0"/>
      <p:bldP spid="131128" grpId="0"/>
      <p:bldP spid="131129" grpId="0"/>
      <p:bldP spid="131130" grpId="0"/>
      <p:bldP spid="131131" grpId="0"/>
      <p:bldP spid="131132" grpId="0"/>
      <p:bldP spid="131156" grpId="0" animBg="1"/>
      <p:bldP spid="131157" grpId="0" animBg="1"/>
      <p:bldP spid="131158" grpId="0" animBg="1"/>
      <p:bldP spid="131159" grpId="0" animBg="1"/>
      <p:bldP spid="131160" grpId="0" animBg="1"/>
      <p:bldP spid="1311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280400" y="6164263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28,250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119813" y="6164263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00563" y="6164263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28,250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74900" y="6164263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280400" y="5586413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097588" y="5589588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00563" y="5586413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374900" y="5586413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280400" y="5008563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23,550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119813" y="5008563"/>
            <a:ext cx="2354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ส่วนของเจ้าของ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500563" y="5008563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374900" y="5008563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วัสดุสิ้นเปลือง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8280400" y="4430713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4,700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119813" y="4430713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500563" y="4430713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12,050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374900" y="4430713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เงินสด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374900" y="3852863"/>
            <a:ext cx="7489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18 มีนาคม 2549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374900" y="3852863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374900" y="674211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2374900" y="38528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9864725" y="3852863"/>
            <a:ext cx="0" cy="1155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2374900" y="443071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374900" y="4430713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119813" y="4430713"/>
            <a:ext cx="0" cy="231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57" name="Line 97"/>
          <p:cNvSpPr>
            <a:spLocks noChangeShapeType="1"/>
          </p:cNvSpPr>
          <p:nvPr/>
        </p:nvSpPr>
        <p:spPr bwMode="auto">
          <a:xfrm>
            <a:off x="2374900" y="500856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>
            <a:off x="2374900" y="558641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>
            <a:off x="2374900" y="50085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63" name="Line 103"/>
          <p:cNvSpPr>
            <a:spLocks noChangeShapeType="1"/>
          </p:cNvSpPr>
          <p:nvPr/>
        </p:nvSpPr>
        <p:spPr bwMode="auto">
          <a:xfrm>
            <a:off x="9864725" y="558641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64" name="Line 104"/>
          <p:cNvSpPr>
            <a:spLocks noChangeShapeType="1"/>
          </p:cNvSpPr>
          <p:nvPr/>
        </p:nvSpPr>
        <p:spPr bwMode="auto">
          <a:xfrm>
            <a:off x="9864725" y="50085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65" name="Line 105"/>
          <p:cNvSpPr>
            <a:spLocks noChangeShapeType="1"/>
          </p:cNvSpPr>
          <p:nvPr/>
        </p:nvSpPr>
        <p:spPr bwMode="auto">
          <a:xfrm>
            <a:off x="2374900" y="558641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66" name="Line 106"/>
          <p:cNvSpPr>
            <a:spLocks noChangeShapeType="1"/>
          </p:cNvSpPr>
          <p:nvPr/>
        </p:nvSpPr>
        <p:spPr bwMode="auto">
          <a:xfrm>
            <a:off x="2374900" y="61642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70" name="Line 110"/>
          <p:cNvSpPr>
            <a:spLocks noChangeShapeType="1"/>
          </p:cNvSpPr>
          <p:nvPr/>
        </p:nvSpPr>
        <p:spPr bwMode="auto">
          <a:xfrm>
            <a:off x="9864725" y="6164263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71" name="Line 111"/>
          <p:cNvSpPr>
            <a:spLocks noChangeShapeType="1"/>
          </p:cNvSpPr>
          <p:nvPr/>
        </p:nvSpPr>
        <p:spPr bwMode="auto">
          <a:xfrm>
            <a:off x="2374900" y="616426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8280400" y="235585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29,000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6119813" y="2355850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500563" y="235585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29,000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374900" y="235585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8280400" y="17780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119813" y="1778000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4500563" y="177800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2374900" y="177800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8280400" y="120015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24,300</a:t>
            </a: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6119813" y="1200150"/>
            <a:ext cx="2281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500563" y="120015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2374900" y="120015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วัสดุสิ้นเปลือง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8280400" y="6223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4,700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6119813" y="622300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500563" y="622300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12,800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2374900" y="622300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2374900" y="44450"/>
            <a:ext cx="7489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15 มีนาคม 2549</a:t>
            </a:r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2374900" y="44450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2374900" y="29337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2374900" y="444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>
            <a:off x="9864725" y="44450"/>
            <a:ext cx="0" cy="1155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>
            <a:off x="2374900" y="6223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2374900" y="622300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6119813" y="622300"/>
            <a:ext cx="0" cy="231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74900" y="120015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2374900" y="17780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2374900" y="12001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9864725" y="17780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9864725" y="12001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2374900" y="17780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2374900" y="23558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50" name="Line 90"/>
          <p:cNvSpPr>
            <a:spLocks noChangeShapeType="1"/>
          </p:cNvSpPr>
          <p:nvPr/>
        </p:nvSpPr>
        <p:spPr bwMode="auto">
          <a:xfrm>
            <a:off x="9864725" y="23558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>
            <a:off x="2374900" y="235585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2352675" y="3141663"/>
            <a:ext cx="7561263" cy="579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   6)   18 มี.ค. จ่ายค่าเช่าร้าน 750 บาท</a:t>
            </a:r>
          </a:p>
        </p:txBody>
      </p:sp>
      <p:sp>
        <p:nvSpPr>
          <p:cNvPr id="15484" name="Line 124"/>
          <p:cNvSpPr>
            <a:spLocks noChangeShapeType="1"/>
          </p:cNvSpPr>
          <p:nvPr/>
        </p:nvSpPr>
        <p:spPr bwMode="auto">
          <a:xfrm>
            <a:off x="5089525" y="2933700"/>
            <a:ext cx="103028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85" name="Line 125"/>
          <p:cNvSpPr>
            <a:spLocks noChangeShapeType="1"/>
          </p:cNvSpPr>
          <p:nvPr/>
        </p:nvSpPr>
        <p:spPr bwMode="auto">
          <a:xfrm>
            <a:off x="6119813" y="2933700"/>
            <a:ext cx="2713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86" name="Line 126"/>
          <p:cNvSpPr>
            <a:spLocks noChangeShapeType="1"/>
          </p:cNvSpPr>
          <p:nvPr/>
        </p:nvSpPr>
        <p:spPr bwMode="auto">
          <a:xfrm>
            <a:off x="8832850" y="2933700"/>
            <a:ext cx="10318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87" name="Line 127"/>
          <p:cNvSpPr>
            <a:spLocks noChangeShapeType="1"/>
          </p:cNvSpPr>
          <p:nvPr/>
        </p:nvSpPr>
        <p:spPr bwMode="auto">
          <a:xfrm>
            <a:off x="5089525" y="2355850"/>
            <a:ext cx="103028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88" name="Line 128"/>
          <p:cNvSpPr>
            <a:spLocks noChangeShapeType="1"/>
          </p:cNvSpPr>
          <p:nvPr/>
        </p:nvSpPr>
        <p:spPr bwMode="auto">
          <a:xfrm>
            <a:off x="8832850" y="2355850"/>
            <a:ext cx="10318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89" name="Line 129"/>
          <p:cNvSpPr>
            <a:spLocks noChangeShapeType="1"/>
          </p:cNvSpPr>
          <p:nvPr/>
        </p:nvSpPr>
        <p:spPr bwMode="auto">
          <a:xfrm>
            <a:off x="5089525" y="2906713"/>
            <a:ext cx="103028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6119813" y="2906713"/>
            <a:ext cx="2713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8832850" y="2906713"/>
            <a:ext cx="10318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2" name="Line 132"/>
          <p:cNvSpPr>
            <a:spLocks noChangeShapeType="1"/>
          </p:cNvSpPr>
          <p:nvPr/>
        </p:nvSpPr>
        <p:spPr bwMode="auto">
          <a:xfrm>
            <a:off x="5089525" y="6715125"/>
            <a:ext cx="103028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4" name="Line 134"/>
          <p:cNvSpPr>
            <a:spLocks noChangeShapeType="1"/>
          </p:cNvSpPr>
          <p:nvPr/>
        </p:nvSpPr>
        <p:spPr bwMode="auto">
          <a:xfrm>
            <a:off x="8832850" y="6715125"/>
            <a:ext cx="10318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5" name="Line 135"/>
          <p:cNvSpPr>
            <a:spLocks noChangeShapeType="1"/>
          </p:cNvSpPr>
          <p:nvPr/>
        </p:nvSpPr>
        <p:spPr bwMode="auto">
          <a:xfrm>
            <a:off x="5089525" y="6742113"/>
            <a:ext cx="103028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6" name="Line 136"/>
          <p:cNvSpPr>
            <a:spLocks noChangeShapeType="1"/>
          </p:cNvSpPr>
          <p:nvPr/>
        </p:nvSpPr>
        <p:spPr bwMode="auto">
          <a:xfrm>
            <a:off x="6119813" y="6742113"/>
            <a:ext cx="2713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7" name="Line 137"/>
          <p:cNvSpPr>
            <a:spLocks noChangeShapeType="1"/>
          </p:cNvSpPr>
          <p:nvPr/>
        </p:nvSpPr>
        <p:spPr bwMode="auto">
          <a:xfrm>
            <a:off x="8832850" y="6742113"/>
            <a:ext cx="10318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089525" y="6164263"/>
            <a:ext cx="103028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499" name="Line 139"/>
          <p:cNvSpPr>
            <a:spLocks noChangeShapeType="1"/>
          </p:cNvSpPr>
          <p:nvPr/>
        </p:nvSpPr>
        <p:spPr bwMode="auto">
          <a:xfrm>
            <a:off x="8832850" y="6164263"/>
            <a:ext cx="10318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501" name="Oval 141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15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5502" name="Oval 142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78" grpId="0"/>
      <p:bldP spid="15492" grpId="0" animBg="1"/>
      <p:bldP spid="15494" grpId="0" animBg="1"/>
      <p:bldP spid="15495" grpId="0" animBg="1"/>
      <p:bldP spid="15497" grpId="0" animBg="1"/>
      <p:bldP spid="15498" grpId="0" animBg="1"/>
      <p:bldP spid="154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51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8258175" y="226060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28,250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097588" y="2260600"/>
            <a:ext cx="216058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478338" y="2260600"/>
            <a:ext cx="16192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28,250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2352675" y="2260600"/>
            <a:ext cx="212566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8258175" y="170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5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6097588" y="1706563"/>
            <a:ext cx="21605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5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4478338" y="1706563"/>
            <a:ext cx="16192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2352675" y="1706563"/>
            <a:ext cx="212566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258175" y="1152525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23,550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097588" y="1152525"/>
            <a:ext cx="23050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4478338" y="1152525"/>
            <a:ext cx="16192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2352675" y="1152525"/>
            <a:ext cx="212566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วัสดุสิ้นเปลือง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258175" y="5984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4,700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6097588" y="598488"/>
            <a:ext cx="21605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4478338" y="598488"/>
            <a:ext cx="16192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12,050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352675" y="598488"/>
            <a:ext cx="212566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2352675" y="44450"/>
            <a:ext cx="74898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18 มีนาคม 2549</a:t>
            </a:r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2352675" y="44450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2352675" y="281463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2352675" y="44450"/>
            <a:ext cx="0" cy="554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9842500" y="44450"/>
            <a:ext cx="0" cy="11080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2352675" y="598488"/>
            <a:ext cx="0" cy="5540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2352675" y="598488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6097588" y="598488"/>
            <a:ext cx="0" cy="221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63" name="Line 127"/>
          <p:cNvSpPr>
            <a:spLocks noChangeShapeType="1"/>
          </p:cNvSpPr>
          <p:nvPr/>
        </p:nvSpPr>
        <p:spPr bwMode="auto">
          <a:xfrm>
            <a:off x="2352675" y="115252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64" name="Line 128"/>
          <p:cNvSpPr>
            <a:spLocks noChangeShapeType="1"/>
          </p:cNvSpPr>
          <p:nvPr/>
        </p:nvSpPr>
        <p:spPr bwMode="auto">
          <a:xfrm>
            <a:off x="2352675" y="1706563"/>
            <a:ext cx="0" cy="5540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65" name="Line 129"/>
          <p:cNvSpPr>
            <a:spLocks noChangeShapeType="1"/>
          </p:cNvSpPr>
          <p:nvPr/>
        </p:nvSpPr>
        <p:spPr bwMode="auto">
          <a:xfrm>
            <a:off x="2352675" y="1152525"/>
            <a:ext cx="0" cy="554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69" name="Line 133"/>
          <p:cNvSpPr>
            <a:spLocks noChangeShapeType="1"/>
          </p:cNvSpPr>
          <p:nvPr/>
        </p:nvSpPr>
        <p:spPr bwMode="auto">
          <a:xfrm>
            <a:off x="9842500" y="1706563"/>
            <a:ext cx="0" cy="5540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70" name="Line 134"/>
          <p:cNvSpPr>
            <a:spLocks noChangeShapeType="1"/>
          </p:cNvSpPr>
          <p:nvPr/>
        </p:nvSpPr>
        <p:spPr bwMode="auto">
          <a:xfrm>
            <a:off x="9842500" y="1152525"/>
            <a:ext cx="0" cy="554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71" name="Line 135"/>
          <p:cNvSpPr>
            <a:spLocks noChangeShapeType="1"/>
          </p:cNvSpPr>
          <p:nvPr/>
        </p:nvSpPr>
        <p:spPr bwMode="auto">
          <a:xfrm>
            <a:off x="2352675" y="1706563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72" name="Line 136"/>
          <p:cNvSpPr>
            <a:spLocks noChangeShapeType="1"/>
          </p:cNvSpPr>
          <p:nvPr/>
        </p:nvSpPr>
        <p:spPr bwMode="auto">
          <a:xfrm>
            <a:off x="2352675" y="2260600"/>
            <a:ext cx="0" cy="554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76" name="Line 140"/>
          <p:cNvSpPr>
            <a:spLocks noChangeShapeType="1"/>
          </p:cNvSpPr>
          <p:nvPr/>
        </p:nvSpPr>
        <p:spPr bwMode="auto">
          <a:xfrm>
            <a:off x="9842500" y="2260600"/>
            <a:ext cx="0" cy="554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477" name="Line 141"/>
          <p:cNvSpPr>
            <a:spLocks noChangeShapeType="1"/>
          </p:cNvSpPr>
          <p:nvPr/>
        </p:nvSpPr>
        <p:spPr bwMode="auto">
          <a:xfrm>
            <a:off x="2352675" y="2260600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09" name="Line 173"/>
          <p:cNvSpPr>
            <a:spLocks noChangeShapeType="1"/>
          </p:cNvSpPr>
          <p:nvPr/>
        </p:nvSpPr>
        <p:spPr bwMode="auto">
          <a:xfrm>
            <a:off x="9842500" y="2260600"/>
            <a:ext cx="0" cy="554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0" name="Line 174"/>
          <p:cNvSpPr>
            <a:spLocks noChangeShapeType="1"/>
          </p:cNvSpPr>
          <p:nvPr/>
        </p:nvSpPr>
        <p:spPr bwMode="auto">
          <a:xfrm>
            <a:off x="5089525" y="2814638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1" name="Line 175"/>
          <p:cNvSpPr>
            <a:spLocks noChangeShapeType="1"/>
          </p:cNvSpPr>
          <p:nvPr/>
        </p:nvSpPr>
        <p:spPr bwMode="auto">
          <a:xfrm>
            <a:off x="6097588" y="2814638"/>
            <a:ext cx="27368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8834438" y="2814638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3" name="Line 177"/>
          <p:cNvSpPr>
            <a:spLocks noChangeShapeType="1"/>
          </p:cNvSpPr>
          <p:nvPr/>
        </p:nvSpPr>
        <p:spPr bwMode="auto">
          <a:xfrm>
            <a:off x="5089525" y="226060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4" name="Line 178"/>
          <p:cNvSpPr>
            <a:spLocks noChangeShapeType="1"/>
          </p:cNvSpPr>
          <p:nvPr/>
        </p:nvSpPr>
        <p:spPr bwMode="auto">
          <a:xfrm>
            <a:off x="8834438" y="2260600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5" name="Line 179"/>
          <p:cNvSpPr>
            <a:spLocks noChangeShapeType="1"/>
          </p:cNvSpPr>
          <p:nvPr/>
        </p:nvSpPr>
        <p:spPr bwMode="auto">
          <a:xfrm>
            <a:off x="5089525" y="278765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6" name="Line 180"/>
          <p:cNvSpPr>
            <a:spLocks noChangeShapeType="1"/>
          </p:cNvSpPr>
          <p:nvPr/>
        </p:nvSpPr>
        <p:spPr bwMode="auto">
          <a:xfrm>
            <a:off x="6097588" y="2787650"/>
            <a:ext cx="27368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17" name="Line 181"/>
          <p:cNvSpPr>
            <a:spLocks noChangeShapeType="1"/>
          </p:cNvSpPr>
          <p:nvPr/>
        </p:nvSpPr>
        <p:spPr bwMode="auto">
          <a:xfrm>
            <a:off x="8834438" y="2787650"/>
            <a:ext cx="10080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538" name="Oval 202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16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4539" name="Oval 203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4540" name="Rectangle 204"/>
          <p:cNvSpPr>
            <a:spLocks noChangeArrowheads="1"/>
          </p:cNvSpPr>
          <p:nvPr/>
        </p:nvSpPr>
        <p:spPr bwMode="auto">
          <a:xfrm>
            <a:off x="2928938" y="3352800"/>
            <a:ext cx="6264275" cy="6477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1pPr>
            <a:lvl2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2pPr>
            <a:lvl3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3pPr>
            <a:lvl4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4pPr>
            <a:lvl5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altLang="th-TH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สมการบัญชี (</a:t>
            </a:r>
            <a:r>
              <a:rPr lang="en-US" altLang="th-TH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Accounting Equation</a:t>
            </a:r>
            <a:r>
              <a:rPr lang="th-TH" altLang="th-TH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4541" name="Text Box 205"/>
          <p:cNvSpPr txBox="1">
            <a:spLocks noChangeArrowheads="1"/>
          </p:cNvSpPr>
          <p:nvPr/>
        </p:nvSpPr>
        <p:spPr bwMode="auto">
          <a:xfrm>
            <a:off x="1490663" y="46497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สินทรัพย์ </a:t>
            </a:r>
            <a:r>
              <a:rPr lang="en-US" altLang="th-TH"/>
              <a:t>= </a:t>
            </a:r>
            <a:r>
              <a:rPr lang="th-TH" altLang="th-TH"/>
              <a:t>หนี้สิน</a:t>
            </a:r>
            <a:r>
              <a:rPr lang="en-US" altLang="th-TH"/>
              <a:t> </a:t>
            </a:r>
            <a:r>
              <a:rPr lang="th-TH" altLang="th-TH"/>
              <a:t>+ ส่วนของเจ้าของ</a:t>
            </a:r>
          </a:p>
        </p:txBody>
      </p:sp>
      <p:sp>
        <p:nvSpPr>
          <p:cNvPr id="14542" name="Oval 206"/>
          <p:cNvSpPr>
            <a:spLocks noChangeArrowheads="1"/>
          </p:cNvSpPr>
          <p:nvPr/>
        </p:nvSpPr>
        <p:spPr bwMode="auto">
          <a:xfrm>
            <a:off x="250825" y="3281363"/>
            <a:ext cx="576263" cy="576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th-TH" altLang="th-TH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43" name="Oval 207"/>
          <p:cNvSpPr>
            <a:spLocks noChangeArrowheads="1"/>
          </p:cNvSpPr>
          <p:nvPr/>
        </p:nvSpPr>
        <p:spPr bwMode="auto">
          <a:xfrm>
            <a:off x="215900" y="3236913"/>
            <a:ext cx="768350" cy="7667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199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9458325" y="58943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089900" y="58943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731125" y="58943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6362700" y="58943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930900" y="58943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4489450" y="58943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265488" y="58943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2089150" y="58943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839788" y="58943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65113" y="58943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9458325" y="53165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80899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7731125" y="53165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63627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5930900" y="53165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4489450" y="53165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3265488" y="53165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2089150" y="53165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839788" y="53165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265113" y="53165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9458325" y="47386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8089900" y="47386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7731125" y="47386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6362700" y="47386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5930900" y="47386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4489450" y="47386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3265488" y="47386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2089150" y="47386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839788" y="47386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265113" y="47386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9458325" y="41608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8089900" y="41608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7731125" y="41608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6362700" y="41608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5930900" y="41608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4489450" y="41608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3265488" y="41608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2089150" y="41608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839788" y="41608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265113" y="41608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9458325" y="35829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8089900" y="35829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13" name="Rectangle 45"/>
          <p:cNvSpPr>
            <a:spLocks noChangeArrowheads="1"/>
          </p:cNvSpPr>
          <p:nvPr/>
        </p:nvSpPr>
        <p:spPr bwMode="auto">
          <a:xfrm>
            <a:off x="7731125" y="35829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4" name="Rectangle 46"/>
          <p:cNvSpPr>
            <a:spLocks noChangeArrowheads="1"/>
          </p:cNvSpPr>
          <p:nvPr/>
        </p:nvSpPr>
        <p:spPr bwMode="auto">
          <a:xfrm>
            <a:off x="6362700" y="35829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5930900" y="35829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6" name="Rectangle 48"/>
          <p:cNvSpPr>
            <a:spLocks noChangeArrowheads="1"/>
          </p:cNvSpPr>
          <p:nvPr/>
        </p:nvSpPr>
        <p:spPr bwMode="auto">
          <a:xfrm>
            <a:off x="4489450" y="35829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7" name="Rectangle 49"/>
          <p:cNvSpPr>
            <a:spLocks noChangeArrowheads="1"/>
          </p:cNvSpPr>
          <p:nvPr/>
        </p:nvSpPr>
        <p:spPr bwMode="auto">
          <a:xfrm>
            <a:off x="3265488" y="35829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8" name="Rectangle 50"/>
          <p:cNvSpPr>
            <a:spLocks noChangeArrowheads="1"/>
          </p:cNvSpPr>
          <p:nvPr/>
        </p:nvSpPr>
        <p:spPr bwMode="auto">
          <a:xfrm>
            <a:off x="2089150" y="35829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19" name="Rectangle 51"/>
          <p:cNvSpPr>
            <a:spLocks noChangeArrowheads="1"/>
          </p:cNvSpPr>
          <p:nvPr/>
        </p:nvSpPr>
        <p:spPr bwMode="auto">
          <a:xfrm>
            <a:off x="839788" y="35829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20" name="Rectangle 52"/>
          <p:cNvSpPr>
            <a:spLocks noChangeArrowheads="1"/>
          </p:cNvSpPr>
          <p:nvPr/>
        </p:nvSpPr>
        <p:spPr bwMode="auto">
          <a:xfrm>
            <a:off x="265113" y="35829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9458325" y="30051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22" name="Rectangle 54"/>
          <p:cNvSpPr>
            <a:spLocks noChangeArrowheads="1"/>
          </p:cNvSpPr>
          <p:nvPr/>
        </p:nvSpPr>
        <p:spPr bwMode="auto">
          <a:xfrm>
            <a:off x="8089900" y="30051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23" name="Rectangle 55"/>
          <p:cNvSpPr>
            <a:spLocks noChangeArrowheads="1"/>
          </p:cNvSpPr>
          <p:nvPr/>
        </p:nvSpPr>
        <p:spPr bwMode="auto">
          <a:xfrm>
            <a:off x="7731125" y="30051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24" name="Rectangle 56"/>
          <p:cNvSpPr>
            <a:spLocks noChangeArrowheads="1"/>
          </p:cNvSpPr>
          <p:nvPr/>
        </p:nvSpPr>
        <p:spPr bwMode="auto">
          <a:xfrm>
            <a:off x="6362700" y="30051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25" name="Rectangle 57"/>
          <p:cNvSpPr>
            <a:spLocks noChangeArrowheads="1"/>
          </p:cNvSpPr>
          <p:nvPr/>
        </p:nvSpPr>
        <p:spPr bwMode="auto">
          <a:xfrm>
            <a:off x="5930900" y="30051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26" name="Rectangle 58"/>
          <p:cNvSpPr>
            <a:spLocks noChangeArrowheads="1"/>
          </p:cNvSpPr>
          <p:nvPr/>
        </p:nvSpPr>
        <p:spPr bwMode="auto">
          <a:xfrm>
            <a:off x="4489450" y="30051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27" name="Rectangle 59"/>
          <p:cNvSpPr>
            <a:spLocks noChangeArrowheads="1"/>
          </p:cNvSpPr>
          <p:nvPr/>
        </p:nvSpPr>
        <p:spPr bwMode="auto">
          <a:xfrm>
            <a:off x="3265488" y="30051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28" name="Rectangle 60"/>
          <p:cNvSpPr>
            <a:spLocks noChangeArrowheads="1"/>
          </p:cNvSpPr>
          <p:nvPr/>
        </p:nvSpPr>
        <p:spPr bwMode="auto">
          <a:xfrm>
            <a:off x="2089150" y="30051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29" name="Rectangle 61"/>
          <p:cNvSpPr>
            <a:spLocks noChangeArrowheads="1"/>
          </p:cNvSpPr>
          <p:nvPr/>
        </p:nvSpPr>
        <p:spPr bwMode="auto">
          <a:xfrm>
            <a:off x="839788" y="30051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0" name="Rectangle 62"/>
          <p:cNvSpPr>
            <a:spLocks noChangeArrowheads="1"/>
          </p:cNvSpPr>
          <p:nvPr/>
        </p:nvSpPr>
        <p:spPr bwMode="auto">
          <a:xfrm>
            <a:off x="265113" y="30051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31" name="Rectangle 63"/>
          <p:cNvSpPr>
            <a:spLocks noChangeArrowheads="1"/>
          </p:cNvSpPr>
          <p:nvPr/>
        </p:nvSpPr>
        <p:spPr bwMode="auto">
          <a:xfrm>
            <a:off x="9458325" y="24272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2" name="Rectangle 64"/>
          <p:cNvSpPr>
            <a:spLocks noChangeArrowheads="1"/>
          </p:cNvSpPr>
          <p:nvPr/>
        </p:nvSpPr>
        <p:spPr bwMode="auto">
          <a:xfrm>
            <a:off x="8089900" y="24272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3" name="Rectangle 65"/>
          <p:cNvSpPr>
            <a:spLocks noChangeArrowheads="1"/>
          </p:cNvSpPr>
          <p:nvPr/>
        </p:nvSpPr>
        <p:spPr bwMode="auto">
          <a:xfrm>
            <a:off x="7731125" y="24272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4" name="Rectangle 66"/>
          <p:cNvSpPr>
            <a:spLocks noChangeArrowheads="1"/>
          </p:cNvSpPr>
          <p:nvPr/>
        </p:nvSpPr>
        <p:spPr bwMode="auto">
          <a:xfrm>
            <a:off x="6362700" y="24272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35" name="Rectangle 67"/>
          <p:cNvSpPr>
            <a:spLocks noChangeArrowheads="1"/>
          </p:cNvSpPr>
          <p:nvPr/>
        </p:nvSpPr>
        <p:spPr bwMode="auto">
          <a:xfrm>
            <a:off x="5930900" y="24272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6" name="Rectangle 68"/>
          <p:cNvSpPr>
            <a:spLocks noChangeArrowheads="1"/>
          </p:cNvSpPr>
          <p:nvPr/>
        </p:nvSpPr>
        <p:spPr bwMode="auto">
          <a:xfrm>
            <a:off x="4489450" y="24272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37" name="Rectangle 69"/>
          <p:cNvSpPr>
            <a:spLocks noChangeArrowheads="1"/>
          </p:cNvSpPr>
          <p:nvPr/>
        </p:nvSpPr>
        <p:spPr bwMode="auto">
          <a:xfrm>
            <a:off x="3265488" y="24272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8" name="Rectangle 70"/>
          <p:cNvSpPr>
            <a:spLocks noChangeArrowheads="1"/>
          </p:cNvSpPr>
          <p:nvPr/>
        </p:nvSpPr>
        <p:spPr bwMode="auto">
          <a:xfrm>
            <a:off x="2089150" y="24272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39" name="Rectangle 71"/>
          <p:cNvSpPr>
            <a:spLocks noChangeArrowheads="1"/>
          </p:cNvSpPr>
          <p:nvPr/>
        </p:nvSpPr>
        <p:spPr bwMode="auto">
          <a:xfrm>
            <a:off x="839788" y="24272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0" name="Rectangle 72"/>
          <p:cNvSpPr>
            <a:spLocks noChangeArrowheads="1"/>
          </p:cNvSpPr>
          <p:nvPr/>
        </p:nvSpPr>
        <p:spPr bwMode="auto">
          <a:xfrm>
            <a:off x="265113" y="24272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41" name="Rectangle 73"/>
          <p:cNvSpPr>
            <a:spLocks noChangeArrowheads="1"/>
          </p:cNvSpPr>
          <p:nvPr/>
        </p:nvSpPr>
        <p:spPr bwMode="auto">
          <a:xfrm>
            <a:off x="9458325" y="18494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2" name="Rectangle 74"/>
          <p:cNvSpPr>
            <a:spLocks noChangeArrowheads="1"/>
          </p:cNvSpPr>
          <p:nvPr/>
        </p:nvSpPr>
        <p:spPr bwMode="auto">
          <a:xfrm>
            <a:off x="8089900" y="18494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3" name="Rectangle 75"/>
          <p:cNvSpPr>
            <a:spLocks noChangeArrowheads="1"/>
          </p:cNvSpPr>
          <p:nvPr/>
        </p:nvSpPr>
        <p:spPr bwMode="auto">
          <a:xfrm>
            <a:off x="7731125" y="18494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4" name="Rectangle 76"/>
          <p:cNvSpPr>
            <a:spLocks noChangeArrowheads="1"/>
          </p:cNvSpPr>
          <p:nvPr/>
        </p:nvSpPr>
        <p:spPr bwMode="auto">
          <a:xfrm>
            <a:off x="6362700" y="18494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5" name="Rectangle 77"/>
          <p:cNvSpPr>
            <a:spLocks noChangeArrowheads="1"/>
          </p:cNvSpPr>
          <p:nvPr/>
        </p:nvSpPr>
        <p:spPr bwMode="auto">
          <a:xfrm>
            <a:off x="5930900" y="18494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6" name="Rectangle 78"/>
          <p:cNvSpPr>
            <a:spLocks noChangeArrowheads="1"/>
          </p:cNvSpPr>
          <p:nvPr/>
        </p:nvSpPr>
        <p:spPr bwMode="auto">
          <a:xfrm>
            <a:off x="4489450" y="18494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47" name="Rectangle 79"/>
          <p:cNvSpPr>
            <a:spLocks noChangeArrowheads="1"/>
          </p:cNvSpPr>
          <p:nvPr/>
        </p:nvSpPr>
        <p:spPr bwMode="auto">
          <a:xfrm>
            <a:off x="3265488" y="18494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8" name="Rectangle 80"/>
          <p:cNvSpPr>
            <a:spLocks noChangeArrowheads="1"/>
          </p:cNvSpPr>
          <p:nvPr/>
        </p:nvSpPr>
        <p:spPr bwMode="auto">
          <a:xfrm>
            <a:off x="2089150" y="18494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49" name="Rectangle 81"/>
          <p:cNvSpPr>
            <a:spLocks noChangeArrowheads="1"/>
          </p:cNvSpPr>
          <p:nvPr/>
        </p:nvSpPr>
        <p:spPr bwMode="auto">
          <a:xfrm>
            <a:off x="839788" y="18494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50" name="Rectangle 82"/>
          <p:cNvSpPr>
            <a:spLocks noChangeArrowheads="1"/>
          </p:cNvSpPr>
          <p:nvPr/>
        </p:nvSpPr>
        <p:spPr bwMode="auto">
          <a:xfrm>
            <a:off x="265113" y="18494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51" name="Rectangle 83"/>
          <p:cNvSpPr>
            <a:spLocks noChangeArrowheads="1"/>
          </p:cNvSpPr>
          <p:nvPr/>
        </p:nvSpPr>
        <p:spPr bwMode="auto">
          <a:xfrm>
            <a:off x="9458325" y="12715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2" name="Rectangle 84"/>
          <p:cNvSpPr>
            <a:spLocks noChangeArrowheads="1"/>
          </p:cNvSpPr>
          <p:nvPr/>
        </p:nvSpPr>
        <p:spPr bwMode="auto">
          <a:xfrm>
            <a:off x="8089900" y="12715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53" name="Rectangle 85"/>
          <p:cNvSpPr>
            <a:spLocks noChangeArrowheads="1"/>
          </p:cNvSpPr>
          <p:nvPr/>
        </p:nvSpPr>
        <p:spPr bwMode="auto">
          <a:xfrm>
            <a:off x="7731125" y="12715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4" name="Rectangle 86"/>
          <p:cNvSpPr>
            <a:spLocks noChangeArrowheads="1"/>
          </p:cNvSpPr>
          <p:nvPr/>
        </p:nvSpPr>
        <p:spPr bwMode="auto">
          <a:xfrm>
            <a:off x="6362700" y="12715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5" name="Rectangle 87"/>
          <p:cNvSpPr>
            <a:spLocks noChangeArrowheads="1"/>
          </p:cNvSpPr>
          <p:nvPr/>
        </p:nvSpPr>
        <p:spPr bwMode="auto">
          <a:xfrm>
            <a:off x="5930900" y="12715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6" name="Rectangle 88"/>
          <p:cNvSpPr>
            <a:spLocks noChangeArrowheads="1"/>
          </p:cNvSpPr>
          <p:nvPr/>
        </p:nvSpPr>
        <p:spPr bwMode="auto">
          <a:xfrm>
            <a:off x="4489450" y="12715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7" name="Rectangle 89"/>
          <p:cNvSpPr>
            <a:spLocks noChangeArrowheads="1"/>
          </p:cNvSpPr>
          <p:nvPr/>
        </p:nvSpPr>
        <p:spPr bwMode="auto">
          <a:xfrm>
            <a:off x="3265488" y="12715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8" name="Rectangle 90"/>
          <p:cNvSpPr>
            <a:spLocks noChangeArrowheads="1"/>
          </p:cNvSpPr>
          <p:nvPr/>
        </p:nvSpPr>
        <p:spPr bwMode="auto">
          <a:xfrm>
            <a:off x="2089150" y="12715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59" name="Rectangle 91"/>
          <p:cNvSpPr>
            <a:spLocks noChangeArrowheads="1"/>
          </p:cNvSpPr>
          <p:nvPr/>
        </p:nvSpPr>
        <p:spPr bwMode="auto">
          <a:xfrm>
            <a:off x="839788" y="12715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60" name="Rectangle 92"/>
          <p:cNvSpPr>
            <a:spLocks noChangeArrowheads="1"/>
          </p:cNvSpPr>
          <p:nvPr/>
        </p:nvSpPr>
        <p:spPr bwMode="auto">
          <a:xfrm>
            <a:off x="265113" y="12715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61" name="Rectangle 93"/>
          <p:cNvSpPr>
            <a:spLocks noChangeArrowheads="1"/>
          </p:cNvSpPr>
          <p:nvPr/>
        </p:nvSpPr>
        <p:spPr bwMode="auto">
          <a:xfrm>
            <a:off x="8089900" y="693738"/>
            <a:ext cx="3816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2" name="Rectangle 94"/>
          <p:cNvSpPr>
            <a:spLocks noChangeArrowheads="1"/>
          </p:cNvSpPr>
          <p:nvPr/>
        </p:nvSpPr>
        <p:spPr bwMode="auto">
          <a:xfrm>
            <a:off x="7731125" y="6937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3" name="Rectangle 95"/>
          <p:cNvSpPr>
            <a:spLocks noChangeArrowheads="1"/>
          </p:cNvSpPr>
          <p:nvPr/>
        </p:nvSpPr>
        <p:spPr bwMode="auto">
          <a:xfrm>
            <a:off x="6362700" y="6937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4" name="Rectangle 96"/>
          <p:cNvSpPr>
            <a:spLocks noChangeArrowheads="1"/>
          </p:cNvSpPr>
          <p:nvPr/>
        </p:nvSpPr>
        <p:spPr bwMode="auto">
          <a:xfrm>
            <a:off x="5930900" y="6937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8465" name="Rectangle 97"/>
          <p:cNvSpPr>
            <a:spLocks noChangeArrowheads="1"/>
          </p:cNvSpPr>
          <p:nvPr/>
        </p:nvSpPr>
        <p:spPr bwMode="auto">
          <a:xfrm>
            <a:off x="4489450" y="6937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6" name="Rectangle 98"/>
          <p:cNvSpPr>
            <a:spLocks noChangeArrowheads="1"/>
          </p:cNvSpPr>
          <p:nvPr/>
        </p:nvSpPr>
        <p:spPr bwMode="auto">
          <a:xfrm>
            <a:off x="3265488" y="6937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7" name="Rectangle 99"/>
          <p:cNvSpPr>
            <a:spLocks noChangeArrowheads="1"/>
          </p:cNvSpPr>
          <p:nvPr/>
        </p:nvSpPr>
        <p:spPr bwMode="auto">
          <a:xfrm>
            <a:off x="2089150" y="6937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8" name="Rectangle 100"/>
          <p:cNvSpPr>
            <a:spLocks noChangeArrowheads="1"/>
          </p:cNvSpPr>
          <p:nvPr/>
        </p:nvSpPr>
        <p:spPr bwMode="auto">
          <a:xfrm>
            <a:off x="839788" y="6937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69" name="Rectangle 101"/>
          <p:cNvSpPr>
            <a:spLocks noChangeArrowheads="1"/>
          </p:cNvSpPr>
          <p:nvPr/>
        </p:nvSpPr>
        <p:spPr bwMode="auto">
          <a:xfrm>
            <a:off x="265113" y="6937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70" name="Rectangle 102"/>
          <p:cNvSpPr>
            <a:spLocks noChangeArrowheads="1"/>
          </p:cNvSpPr>
          <p:nvPr/>
        </p:nvSpPr>
        <p:spPr bwMode="auto">
          <a:xfrm>
            <a:off x="8089900" y="115888"/>
            <a:ext cx="3816350" cy="5778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71" name="Rectangle 103"/>
          <p:cNvSpPr>
            <a:spLocks noChangeArrowheads="1"/>
          </p:cNvSpPr>
          <p:nvPr/>
        </p:nvSpPr>
        <p:spPr bwMode="auto">
          <a:xfrm>
            <a:off x="7731125" y="1158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472" name="Rectangle 104"/>
          <p:cNvSpPr>
            <a:spLocks noChangeArrowheads="1"/>
          </p:cNvSpPr>
          <p:nvPr/>
        </p:nvSpPr>
        <p:spPr bwMode="auto">
          <a:xfrm>
            <a:off x="6362700" y="115888"/>
            <a:ext cx="1368425" cy="5778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73" name="Rectangle 105"/>
          <p:cNvSpPr>
            <a:spLocks noChangeArrowheads="1"/>
          </p:cNvSpPr>
          <p:nvPr/>
        </p:nvSpPr>
        <p:spPr bwMode="auto">
          <a:xfrm>
            <a:off x="5930900" y="1158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474" name="Rectangle 106"/>
          <p:cNvSpPr>
            <a:spLocks noChangeArrowheads="1"/>
          </p:cNvSpPr>
          <p:nvPr/>
        </p:nvSpPr>
        <p:spPr bwMode="auto">
          <a:xfrm>
            <a:off x="839788" y="115888"/>
            <a:ext cx="5091112" cy="5778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75" name="Rectangle 107"/>
          <p:cNvSpPr>
            <a:spLocks noChangeArrowheads="1"/>
          </p:cNvSpPr>
          <p:nvPr/>
        </p:nvSpPr>
        <p:spPr bwMode="auto">
          <a:xfrm>
            <a:off x="265113" y="1158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8476" name="Line 108"/>
          <p:cNvSpPr>
            <a:spLocks noChangeShapeType="1"/>
          </p:cNvSpPr>
          <p:nvPr/>
        </p:nvSpPr>
        <p:spPr bwMode="auto">
          <a:xfrm>
            <a:off x="265113" y="115888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77" name="Line 109"/>
          <p:cNvSpPr>
            <a:spLocks noChangeShapeType="1"/>
          </p:cNvSpPr>
          <p:nvPr/>
        </p:nvSpPr>
        <p:spPr bwMode="auto">
          <a:xfrm>
            <a:off x="265113" y="6472238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78" name="Line 110"/>
          <p:cNvSpPr>
            <a:spLocks noChangeShapeType="1"/>
          </p:cNvSpPr>
          <p:nvPr/>
        </p:nvSpPr>
        <p:spPr bwMode="auto">
          <a:xfrm>
            <a:off x="265113" y="115888"/>
            <a:ext cx="0" cy="63563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79" name="Line 111"/>
          <p:cNvSpPr>
            <a:spLocks noChangeShapeType="1"/>
          </p:cNvSpPr>
          <p:nvPr/>
        </p:nvSpPr>
        <p:spPr bwMode="auto">
          <a:xfrm>
            <a:off x="11906250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0" name="Line 112"/>
          <p:cNvSpPr>
            <a:spLocks noChangeShapeType="1"/>
          </p:cNvSpPr>
          <p:nvPr/>
        </p:nvSpPr>
        <p:spPr bwMode="auto">
          <a:xfrm>
            <a:off x="839788" y="64722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1" name="Line 113"/>
          <p:cNvSpPr>
            <a:spLocks noChangeShapeType="1"/>
          </p:cNvSpPr>
          <p:nvPr/>
        </p:nvSpPr>
        <p:spPr bwMode="auto">
          <a:xfrm>
            <a:off x="839788" y="1271588"/>
            <a:ext cx="5091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2" name="Line 114"/>
          <p:cNvSpPr>
            <a:spLocks noChangeShapeType="1"/>
          </p:cNvSpPr>
          <p:nvPr/>
        </p:nvSpPr>
        <p:spPr bwMode="auto">
          <a:xfrm>
            <a:off x="839788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3" name="Line 115"/>
          <p:cNvSpPr>
            <a:spLocks noChangeShapeType="1"/>
          </p:cNvSpPr>
          <p:nvPr/>
        </p:nvSpPr>
        <p:spPr bwMode="auto">
          <a:xfrm>
            <a:off x="2089150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4" name="Line 116"/>
          <p:cNvSpPr>
            <a:spLocks noChangeShapeType="1"/>
          </p:cNvSpPr>
          <p:nvPr/>
        </p:nvSpPr>
        <p:spPr bwMode="auto">
          <a:xfrm>
            <a:off x="3265488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5" name="Line 117"/>
          <p:cNvSpPr>
            <a:spLocks noChangeShapeType="1"/>
          </p:cNvSpPr>
          <p:nvPr/>
        </p:nvSpPr>
        <p:spPr bwMode="auto">
          <a:xfrm>
            <a:off x="4489450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6" name="Line 118"/>
          <p:cNvSpPr>
            <a:spLocks noChangeShapeType="1"/>
          </p:cNvSpPr>
          <p:nvPr/>
        </p:nvSpPr>
        <p:spPr bwMode="auto">
          <a:xfrm>
            <a:off x="7731125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7" name="Line 119"/>
          <p:cNvSpPr>
            <a:spLocks noChangeShapeType="1"/>
          </p:cNvSpPr>
          <p:nvPr/>
        </p:nvSpPr>
        <p:spPr bwMode="auto">
          <a:xfrm>
            <a:off x="8089900" y="69373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8" name="Line 120"/>
          <p:cNvSpPr>
            <a:spLocks noChangeShapeType="1"/>
          </p:cNvSpPr>
          <p:nvPr/>
        </p:nvSpPr>
        <p:spPr bwMode="auto">
          <a:xfrm>
            <a:off x="9458325" y="127158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89" name="Line 121"/>
          <p:cNvSpPr>
            <a:spLocks noChangeShapeType="1"/>
          </p:cNvSpPr>
          <p:nvPr/>
        </p:nvSpPr>
        <p:spPr bwMode="auto">
          <a:xfrm>
            <a:off x="5930900" y="115888"/>
            <a:ext cx="43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0" name="Line 122"/>
          <p:cNvSpPr>
            <a:spLocks noChangeShapeType="1"/>
          </p:cNvSpPr>
          <p:nvPr/>
        </p:nvSpPr>
        <p:spPr bwMode="auto">
          <a:xfrm>
            <a:off x="839788" y="115888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1" name="Line 123"/>
          <p:cNvSpPr>
            <a:spLocks noChangeShapeType="1"/>
          </p:cNvSpPr>
          <p:nvPr/>
        </p:nvSpPr>
        <p:spPr bwMode="auto">
          <a:xfrm>
            <a:off x="839788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2" name="Line 124"/>
          <p:cNvSpPr>
            <a:spLocks noChangeShapeType="1"/>
          </p:cNvSpPr>
          <p:nvPr/>
        </p:nvSpPr>
        <p:spPr bwMode="auto">
          <a:xfrm>
            <a:off x="5930900" y="115888"/>
            <a:ext cx="0" cy="63563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3" name="Line 125"/>
          <p:cNvSpPr>
            <a:spLocks noChangeShapeType="1"/>
          </p:cNvSpPr>
          <p:nvPr/>
        </p:nvSpPr>
        <p:spPr bwMode="auto">
          <a:xfrm>
            <a:off x="839788" y="693738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4" name="Line 126"/>
          <p:cNvSpPr>
            <a:spLocks noChangeShapeType="1"/>
          </p:cNvSpPr>
          <p:nvPr/>
        </p:nvSpPr>
        <p:spPr bwMode="auto">
          <a:xfrm>
            <a:off x="7731125" y="115888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5" name="Line 127"/>
          <p:cNvSpPr>
            <a:spLocks noChangeShapeType="1"/>
          </p:cNvSpPr>
          <p:nvPr/>
        </p:nvSpPr>
        <p:spPr bwMode="auto">
          <a:xfrm>
            <a:off x="6362700" y="115888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6" name="Line 128"/>
          <p:cNvSpPr>
            <a:spLocks noChangeShapeType="1"/>
          </p:cNvSpPr>
          <p:nvPr/>
        </p:nvSpPr>
        <p:spPr bwMode="auto">
          <a:xfrm>
            <a:off x="6362700" y="115888"/>
            <a:ext cx="0" cy="63563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7" name="Line 129"/>
          <p:cNvSpPr>
            <a:spLocks noChangeShapeType="1"/>
          </p:cNvSpPr>
          <p:nvPr/>
        </p:nvSpPr>
        <p:spPr bwMode="auto">
          <a:xfrm>
            <a:off x="7731125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8" name="Line 130"/>
          <p:cNvSpPr>
            <a:spLocks noChangeShapeType="1"/>
          </p:cNvSpPr>
          <p:nvPr/>
        </p:nvSpPr>
        <p:spPr bwMode="auto">
          <a:xfrm>
            <a:off x="7731125" y="693738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499" name="Line 131"/>
          <p:cNvSpPr>
            <a:spLocks noChangeShapeType="1"/>
          </p:cNvSpPr>
          <p:nvPr/>
        </p:nvSpPr>
        <p:spPr bwMode="auto">
          <a:xfrm>
            <a:off x="6362700" y="693738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0" name="Line 132"/>
          <p:cNvSpPr>
            <a:spLocks noChangeShapeType="1"/>
          </p:cNvSpPr>
          <p:nvPr/>
        </p:nvSpPr>
        <p:spPr bwMode="auto">
          <a:xfrm>
            <a:off x="8089900" y="115888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1" name="Line 133"/>
          <p:cNvSpPr>
            <a:spLocks noChangeShapeType="1"/>
          </p:cNvSpPr>
          <p:nvPr/>
        </p:nvSpPr>
        <p:spPr bwMode="auto">
          <a:xfrm>
            <a:off x="8089900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11906250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3" name="Line 135"/>
          <p:cNvSpPr>
            <a:spLocks noChangeShapeType="1"/>
          </p:cNvSpPr>
          <p:nvPr/>
        </p:nvSpPr>
        <p:spPr bwMode="auto">
          <a:xfrm>
            <a:off x="8089900" y="693738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4" name="Line 136"/>
          <p:cNvSpPr>
            <a:spLocks noChangeShapeType="1"/>
          </p:cNvSpPr>
          <p:nvPr/>
        </p:nvSpPr>
        <p:spPr bwMode="auto">
          <a:xfrm>
            <a:off x="839788" y="18494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839788" y="24272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6" name="Line 138"/>
          <p:cNvSpPr>
            <a:spLocks noChangeShapeType="1"/>
          </p:cNvSpPr>
          <p:nvPr/>
        </p:nvSpPr>
        <p:spPr bwMode="auto">
          <a:xfrm>
            <a:off x="839788" y="30051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7" name="Line 139"/>
          <p:cNvSpPr>
            <a:spLocks noChangeShapeType="1"/>
          </p:cNvSpPr>
          <p:nvPr/>
        </p:nvSpPr>
        <p:spPr bwMode="auto">
          <a:xfrm>
            <a:off x="839788" y="35829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839788" y="41608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839788" y="47386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10" name="Line 142"/>
          <p:cNvSpPr>
            <a:spLocks noChangeShapeType="1"/>
          </p:cNvSpPr>
          <p:nvPr/>
        </p:nvSpPr>
        <p:spPr bwMode="auto">
          <a:xfrm>
            <a:off x="839788" y="53165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11" name="Line 143"/>
          <p:cNvSpPr>
            <a:spLocks noChangeShapeType="1"/>
          </p:cNvSpPr>
          <p:nvPr/>
        </p:nvSpPr>
        <p:spPr bwMode="auto">
          <a:xfrm>
            <a:off x="839788" y="58943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362700" y="1271588"/>
            <a:ext cx="554355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8513" name="Rectangle 145"/>
          <p:cNvSpPr>
            <a:spLocks noChangeArrowheads="1"/>
          </p:cNvSpPr>
          <p:nvPr/>
        </p:nvSpPr>
        <p:spPr bwMode="auto">
          <a:xfrm>
            <a:off x="839788" y="115888"/>
            <a:ext cx="50911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สินทรัพย์</a:t>
            </a:r>
          </a:p>
        </p:txBody>
      </p:sp>
      <p:sp>
        <p:nvSpPr>
          <p:cNvPr id="58514" name="Rectangle 146"/>
          <p:cNvSpPr>
            <a:spLocks noChangeArrowheads="1"/>
          </p:cNvSpPr>
          <p:nvPr/>
        </p:nvSpPr>
        <p:spPr bwMode="auto">
          <a:xfrm>
            <a:off x="6362700" y="1158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หนี้สิน</a:t>
            </a:r>
          </a:p>
        </p:txBody>
      </p:sp>
      <p:sp>
        <p:nvSpPr>
          <p:cNvPr id="58515" name="Rectangle 147"/>
          <p:cNvSpPr>
            <a:spLocks noChangeArrowheads="1"/>
          </p:cNvSpPr>
          <p:nvPr/>
        </p:nvSpPr>
        <p:spPr bwMode="auto">
          <a:xfrm>
            <a:off x="8089900" y="115888"/>
            <a:ext cx="3816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ส่วนของเจ้าของ</a:t>
            </a:r>
          </a:p>
        </p:txBody>
      </p:sp>
      <p:sp>
        <p:nvSpPr>
          <p:cNvPr id="58516" name="Rectangle 148"/>
          <p:cNvSpPr>
            <a:spLocks noChangeArrowheads="1"/>
          </p:cNvSpPr>
          <p:nvPr/>
        </p:nvSpPr>
        <p:spPr bwMode="auto">
          <a:xfrm>
            <a:off x="8089900" y="693738"/>
            <a:ext cx="3816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ทุน + รายได้ </a:t>
            </a:r>
            <a:r>
              <a:rPr lang="en-US" altLang="th-TH"/>
              <a:t>-</a:t>
            </a:r>
            <a:r>
              <a:rPr lang="th-TH" altLang="th-TH"/>
              <a:t> ค่าใช้จ่าย</a:t>
            </a:r>
          </a:p>
        </p:txBody>
      </p:sp>
      <p:sp>
        <p:nvSpPr>
          <p:cNvPr id="58517" name="Rectangle 149"/>
          <p:cNvSpPr>
            <a:spLocks noChangeArrowheads="1"/>
          </p:cNvSpPr>
          <p:nvPr/>
        </p:nvSpPr>
        <p:spPr bwMode="auto">
          <a:xfrm>
            <a:off x="6362700" y="6937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เจ้าหนี้</a:t>
            </a:r>
          </a:p>
        </p:txBody>
      </p:sp>
      <p:sp>
        <p:nvSpPr>
          <p:cNvPr id="58518" name="Rectangle 150"/>
          <p:cNvSpPr>
            <a:spLocks noChangeArrowheads="1"/>
          </p:cNvSpPr>
          <p:nvPr/>
        </p:nvSpPr>
        <p:spPr bwMode="auto">
          <a:xfrm>
            <a:off x="4489450" y="6937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อุปกรณ์</a:t>
            </a:r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3265488" y="6937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วัสดุฯ</a:t>
            </a: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1993900" y="693738"/>
            <a:ext cx="12715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ลูกหนี้</a:t>
            </a: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538163" y="693738"/>
            <a:ext cx="15509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เงินสด</a:t>
            </a: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9458325" y="1271588"/>
            <a:ext cx="27368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เงินลงทุนเริ่มแรก</a:t>
            </a: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8089900" y="12715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20,000</a:t>
            </a:r>
          </a:p>
        </p:txBody>
      </p:sp>
      <p:sp>
        <p:nvSpPr>
          <p:cNvPr id="58524" name="Rectangle 156"/>
          <p:cNvSpPr>
            <a:spLocks noChangeArrowheads="1"/>
          </p:cNvSpPr>
          <p:nvPr/>
        </p:nvSpPr>
        <p:spPr bwMode="auto">
          <a:xfrm>
            <a:off x="696913" y="1271588"/>
            <a:ext cx="1392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20,000</a:t>
            </a:r>
          </a:p>
        </p:txBody>
      </p:sp>
      <p:sp>
        <p:nvSpPr>
          <p:cNvPr id="58525" name="Rectangle 157"/>
          <p:cNvSpPr>
            <a:spLocks noChangeArrowheads="1"/>
          </p:cNvSpPr>
          <p:nvPr/>
        </p:nvSpPr>
        <p:spPr bwMode="auto">
          <a:xfrm>
            <a:off x="0" y="12715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26" name="Rectangle 158"/>
          <p:cNvSpPr>
            <a:spLocks noChangeArrowheads="1"/>
          </p:cNvSpPr>
          <p:nvPr/>
        </p:nvSpPr>
        <p:spPr bwMode="auto">
          <a:xfrm>
            <a:off x="4489450" y="18494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11,500</a:t>
            </a:r>
          </a:p>
        </p:txBody>
      </p:sp>
      <p:sp>
        <p:nvSpPr>
          <p:cNvPr id="58527" name="Rectangle 159"/>
          <p:cNvSpPr>
            <a:spLocks noChangeArrowheads="1"/>
          </p:cNvSpPr>
          <p:nvPr/>
        </p:nvSpPr>
        <p:spPr bwMode="auto">
          <a:xfrm>
            <a:off x="696913" y="1849438"/>
            <a:ext cx="1392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- 11,500</a:t>
            </a:r>
          </a:p>
        </p:txBody>
      </p:sp>
      <p:sp>
        <p:nvSpPr>
          <p:cNvPr id="58528" name="Rectangle 160"/>
          <p:cNvSpPr>
            <a:spLocks noChangeArrowheads="1"/>
          </p:cNvSpPr>
          <p:nvPr/>
        </p:nvSpPr>
        <p:spPr bwMode="auto">
          <a:xfrm>
            <a:off x="0" y="18494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2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29" name="Rectangle 161"/>
          <p:cNvSpPr>
            <a:spLocks noChangeArrowheads="1"/>
          </p:cNvSpPr>
          <p:nvPr/>
        </p:nvSpPr>
        <p:spPr bwMode="auto">
          <a:xfrm>
            <a:off x="6362700" y="24272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3,500</a:t>
            </a:r>
          </a:p>
        </p:txBody>
      </p:sp>
      <p:sp>
        <p:nvSpPr>
          <p:cNvPr id="58530" name="Rectangle 162"/>
          <p:cNvSpPr>
            <a:spLocks noChangeArrowheads="1"/>
          </p:cNvSpPr>
          <p:nvPr/>
        </p:nvSpPr>
        <p:spPr bwMode="auto">
          <a:xfrm>
            <a:off x="4489450" y="24272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3,500</a:t>
            </a:r>
          </a:p>
        </p:txBody>
      </p:sp>
      <p:sp>
        <p:nvSpPr>
          <p:cNvPr id="58531" name="Rectangle 163"/>
          <p:cNvSpPr>
            <a:spLocks noChangeArrowheads="1"/>
          </p:cNvSpPr>
          <p:nvPr/>
        </p:nvSpPr>
        <p:spPr bwMode="auto">
          <a:xfrm>
            <a:off x="2089150" y="24272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FF0000"/>
              </a:solidFill>
            </a:endParaRPr>
          </a:p>
        </p:txBody>
      </p:sp>
      <p:sp>
        <p:nvSpPr>
          <p:cNvPr id="58532" name="Rectangle 164"/>
          <p:cNvSpPr>
            <a:spLocks noChangeArrowheads="1"/>
          </p:cNvSpPr>
          <p:nvPr/>
        </p:nvSpPr>
        <p:spPr bwMode="auto">
          <a:xfrm>
            <a:off x="0" y="24272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3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33" name="Rectangle 165"/>
          <p:cNvSpPr>
            <a:spLocks noChangeArrowheads="1"/>
          </p:cNvSpPr>
          <p:nvPr/>
        </p:nvSpPr>
        <p:spPr bwMode="auto">
          <a:xfrm>
            <a:off x="6362700" y="30051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1,200</a:t>
            </a:r>
          </a:p>
        </p:txBody>
      </p:sp>
      <p:sp>
        <p:nvSpPr>
          <p:cNvPr id="58534" name="Rectangle 166"/>
          <p:cNvSpPr>
            <a:spLocks noChangeArrowheads="1"/>
          </p:cNvSpPr>
          <p:nvPr/>
        </p:nvSpPr>
        <p:spPr bwMode="auto">
          <a:xfrm>
            <a:off x="3265488" y="30051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1,200</a:t>
            </a:r>
          </a:p>
        </p:txBody>
      </p:sp>
      <p:sp>
        <p:nvSpPr>
          <p:cNvPr id="58535" name="Rectangle 167"/>
          <p:cNvSpPr>
            <a:spLocks noChangeArrowheads="1"/>
          </p:cNvSpPr>
          <p:nvPr/>
        </p:nvSpPr>
        <p:spPr bwMode="auto">
          <a:xfrm>
            <a:off x="0" y="30051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4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36" name="Rectangle 168"/>
          <p:cNvSpPr>
            <a:spLocks noChangeArrowheads="1"/>
          </p:cNvSpPr>
          <p:nvPr/>
        </p:nvSpPr>
        <p:spPr bwMode="auto">
          <a:xfrm>
            <a:off x="9458325" y="35829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รายได้</a:t>
            </a:r>
          </a:p>
        </p:txBody>
      </p:sp>
      <p:sp>
        <p:nvSpPr>
          <p:cNvPr id="58537" name="Rectangle 169"/>
          <p:cNvSpPr>
            <a:spLocks noChangeArrowheads="1"/>
          </p:cNvSpPr>
          <p:nvPr/>
        </p:nvSpPr>
        <p:spPr bwMode="auto">
          <a:xfrm>
            <a:off x="8089900" y="35829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4,300</a:t>
            </a:r>
          </a:p>
        </p:txBody>
      </p:sp>
      <p:sp>
        <p:nvSpPr>
          <p:cNvPr id="58538" name="Rectangle 170"/>
          <p:cNvSpPr>
            <a:spLocks noChangeArrowheads="1"/>
          </p:cNvSpPr>
          <p:nvPr/>
        </p:nvSpPr>
        <p:spPr bwMode="auto">
          <a:xfrm>
            <a:off x="696913" y="3582988"/>
            <a:ext cx="1392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4,300</a:t>
            </a:r>
          </a:p>
        </p:txBody>
      </p:sp>
      <p:sp>
        <p:nvSpPr>
          <p:cNvPr id="58539" name="Rectangle 171"/>
          <p:cNvSpPr>
            <a:spLocks noChangeArrowheads="1"/>
          </p:cNvSpPr>
          <p:nvPr/>
        </p:nvSpPr>
        <p:spPr bwMode="auto">
          <a:xfrm>
            <a:off x="0" y="35829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5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40" name="Rectangle 172"/>
          <p:cNvSpPr>
            <a:spLocks noChangeArrowheads="1"/>
          </p:cNvSpPr>
          <p:nvPr/>
        </p:nvSpPr>
        <p:spPr bwMode="auto">
          <a:xfrm>
            <a:off x="9458325" y="41608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ค่าเช่าร้าน</a:t>
            </a:r>
          </a:p>
        </p:txBody>
      </p:sp>
      <p:sp>
        <p:nvSpPr>
          <p:cNvPr id="58541" name="Rectangle 173"/>
          <p:cNvSpPr>
            <a:spLocks noChangeArrowheads="1"/>
          </p:cNvSpPr>
          <p:nvPr/>
        </p:nvSpPr>
        <p:spPr bwMode="auto">
          <a:xfrm>
            <a:off x="8089900" y="41608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- 750</a:t>
            </a:r>
          </a:p>
        </p:txBody>
      </p:sp>
      <p:sp>
        <p:nvSpPr>
          <p:cNvPr id="58542" name="Rectangle 174"/>
          <p:cNvSpPr>
            <a:spLocks noChangeArrowheads="1"/>
          </p:cNvSpPr>
          <p:nvPr/>
        </p:nvSpPr>
        <p:spPr bwMode="auto">
          <a:xfrm>
            <a:off x="696913" y="4160838"/>
            <a:ext cx="1392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- 750</a:t>
            </a:r>
          </a:p>
        </p:txBody>
      </p:sp>
      <p:sp>
        <p:nvSpPr>
          <p:cNvPr id="58543" name="Rectangle 175"/>
          <p:cNvSpPr>
            <a:spLocks noChangeArrowheads="1"/>
          </p:cNvSpPr>
          <p:nvPr/>
        </p:nvSpPr>
        <p:spPr bwMode="auto">
          <a:xfrm>
            <a:off x="0" y="41608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6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44" name="Rectangle 176"/>
          <p:cNvSpPr>
            <a:spLocks noChangeArrowheads="1"/>
          </p:cNvSpPr>
          <p:nvPr/>
        </p:nvSpPr>
        <p:spPr bwMode="auto">
          <a:xfrm>
            <a:off x="9458325" y="47386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รายได้</a:t>
            </a:r>
          </a:p>
        </p:txBody>
      </p:sp>
      <p:sp>
        <p:nvSpPr>
          <p:cNvPr id="58545" name="Rectangle 177"/>
          <p:cNvSpPr>
            <a:spLocks noChangeArrowheads="1"/>
          </p:cNvSpPr>
          <p:nvPr/>
        </p:nvSpPr>
        <p:spPr bwMode="auto">
          <a:xfrm>
            <a:off x="8089900" y="47386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1,300</a:t>
            </a:r>
          </a:p>
        </p:txBody>
      </p:sp>
      <p:sp>
        <p:nvSpPr>
          <p:cNvPr id="58546" name="Rectangle 178"/>
          <p:cNvSpPr>
            <a:spLocks noChangeArrowheads="1"/>
          </p:cNvSpPr>
          <p:nvPr/>
        </p:nvSpPr>
        <p:spPr bwMode="auto">
          <a:xfrm>
            <a:off x="2089150" y="47386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1,300</a:t>
            </a:r>
          </a:p>
        </p:txBody>
      </p:sp>
      <p:sp>
        <p:nvSpPr>
          <p:cNvPr id="58547" name="Rectangle 179"/>
          <p:cNvSpPr>
            <a:spLocks noChangeArrowheads="1"/>
          </p:cNvSpPr>
          <p:nvPr/>
        </p:nvSpPr>
        <p:spPr bwMode="auto">
          <a:xfrm>
            <a:off x="0" y="47386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7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48" name="Rectangle 180"/>
          <p:cNvSpPr>
            <a:spLocks noChangeArrowheads="1"/>
          </p:cNvSpPr>
          <p:nvPr/>
        </p:nvSpPr>
        <p:spPr bwMode="auto">
          <a:xfrm>
            <a:off x="63627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- 3,500</a:t>
            </a:r>
          </a:p>
        </p:txBody>
      </p:sp>
      <p:sp>
        <p:nvSpPr>
          <p:cNvPr id="58549" name="Rectangle 181"/>
          <p:cNvSpPr>
            <a:spLocks noChangeArrowheads="1"/>
          </p:cNvSpPr>
          <p:nvPr/>
        </p:nvSpPr>
        <p:spPr bwMode="auto">
          <a:xfrm>
            <a:off x="696913" y="5316538"/>
            <a:ext cx="1392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- 3,500</a:t>
            </a:r>
          </a:p>
        </p:txBody>
      </p:sp>
      <p:sp>
        <p:nvSpPr>
          <p:cNvPr id="58550" name="Rectangle 182"/>
          <p:cNvSpPr>
            <a:spLocks noChangeArrowheads="1"/>
          </p:cNvSpPr>
          <p:nvPr/>
        </p:nvSpPr>
        <p:spPr bwMode="auto">
          <a:xfrm>
            <a:off x="0" y="53165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8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51" name="Rectangle 183"/>
          <p:cNvSpPr>
            <a:spLocks noChangeArrowheads="1"/>
          </p:cNvSpPr>
          <p:nvPr/>
        </p:nvSpPr>
        <p:spPr bwMode="auto">
          <a:xfrm>
            <a:off x="2089150" y="58943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- 700</a:t>
            </a:r>
          </a:p>
        </p:txBody>
      </p:sp>
      <p:sp>
        <p:nvSpPr>
          <p:cNvPr id="58552" name="Rectangle 184"/>
          <p:cNvSpPr>
            <a:spLocks noChangeArrowheads="1"/>
          </p:cNvSpPr>
          <p:nvPr/>
        </p:nvSpPr>
        <p:spPr bwMode="auto">
          <a:xfrm>
            <a:off x="696913" y="5894388"/>
            <a:ext cx="13922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700</a:t>
            </a:r>
          </a:p>
        </p:txBody>
      </p:sp>
      <p:sp>
        <p:nvSpPr>
          <p:cNvPr id="58553" name="Rectangle 185"/>
          <p:cNvSpPr>
            <a:spLocks noChangeArrowheads="1"/>
          </p:cNvSpPr>
          <p:nvPr/>
        </p:nvSpPr>
        <p:spPr bwMode="auto">
          <a:xfrm>
            <a:off x="0" y="58943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9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8554" name="Text Box 186"/>
          <p:cNvSpPr txBox="1">
            <a:spLocks noChangeArrowheads="1"/>
          </p:cNvSpPr>
          <p:nvPr/>
        </p:nvSpPr>
        <p:spPr bwMode="auto">
          <a:xfrm>
            <a:off x="984250" y="2420938"/>
            <a:ext cx="8583613" cy="51911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1)  วันที่ 1 มี.ค. เปิดร้านเสริมสวย ลงทุนด้วยเงินสด 20,000 บาท </a:t>
            </a:r>
          </a:p>
        </p:txBody>
      </p:sp>
      <p:sp>
        <p:nvSpPr>
          <p:cNvPr id="58555" name="Text Box 187"/>
          <p:cNvSpPr txBox="1">
            <a:spLocks noChangeArrowheads="1"/>
          </p:cNvSpPr>
          <p:nvPr/>
        </p:nvSpPr>
        <p:spPr bwMode="auto">
          <a:xfrm>
            <a:off x="1128713" y="2924175"/>
            <a:ext cx="67691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2)    3 มี.ค. ซื้ออุปกรณ์เป็นเงินสด 11,500 บาท</a:t>
            </a:r>
          </a:p>
        </p:txBody>
      </p:sp>
      <p:sp>
        <p:nvSpPr>
          <p:cNvPr id="58556" name="Text Box 188"/>
          <p:cNvSpPr txBox="1">
            <a:spLocks noChangeArrowheads="1"/>
          </p:cNvSpPr>
          <p:nvPr/>
        </p:nvSpPr>
        <p:spPr bwMode="auto">
          <a:xfrm>
            <a:off x="1128713" y="3429000"/>
            <a:ext cx="694055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3)    7 มี.ค. ซื้ออุปกรณ์เป็นเงินเชื่อ 3,500 บาท</a:t>
            </a:r>
          </a:p>
        </p:txBody>
      </p:sp>
      <p:sp>
        <p:nvSpPr>
          <p:cNvPr id="58557" name="Text Box 189"/>
          <p:cNvSpPr txBox="1">
            <a:spLocks noChangeArrowheads="1"/>
          </p:cNvSpPr>
          <p:nvPr/>
        </p:nvSpPr>
        <p:spPr bwMode="auto">
          <a:xfrm>
            <a:off x="1187450" y="3860800"/>
            <a:ext cx="67691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4)    10 มี.ค. ซื้อวัสดุเสริมสวยเป็นเงินเชื่อ 1,200 บาท</a:t>
            </a:r>
          </a:p>
        </p:txBody>
      </p:sp>
      <p:sp>
        <p:nvSpPr>
          <p:cNvPr id="58558" name="Text Box 190"/>
          <p:cNvSpPr txBox="1">
            <a:spLocks noChangeArrowheads="1"/>
          </p:cNvSpPr>
          <p:nvPr/>
        </p:nvSpPr>
        <p:spPr bwMode="auto">
          <a:xfrm>
            <a:off x="1057275" y="4437063"/>
            <a:ext cx="9518650" cy="579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5) 15 มี.ค. เสริมสวยให้ลูกค้า คิดค่าเสริมสวย 4,300 บาท ได้รับเงินทันที</a:t>
            </a:r>
          </a:p>
        </p:txBody>
      </p:sp>
      <p:sp>
        <p:nvSpPr>
          <p:cNvPr id="58559" name="Text Box 191"/>
          <p:cNvSpPr txBox="1">
            <a:spLocks noChangeArrowheads="1"/>
          </p:cNvSpPr>
          <p:nvPr/>
        </p:nvSpPr>
        <p:spPr bwMode="auto">
          <a:xfrm>
            <a:off x="2641600" y="4941888"/>
            <a:ext cx="5183188" cy="579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6)   18 มี.ค. จ่ายค่าเช่าร้าน 750 บาท</a:t>
            </a:r>
          </a:p>
        </p:txBody>
      </p:sp>
      <p:sp>
        <p:nvSpPr>
          <p:cNvPr id="58560" name="Text Box 192"/>
          <p:cNvSpPr txBox="1">
            <a:spLocks noChangeArrowheads="1"/>
          </p:cNvSpPr>
          <p:nvPr/>
        </p:nvSpPr>
        <p:spPr bwMode="auto">
          <a:xfrm>
            <a:off x="1260475" y="5516563"/>
            <a:ext cx="9661525" cy="579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7) 21 มี.ค. เสริมสวยให้ลูกค้า คิดค่าเสริมสวย 1,300 บาท ยังไม่ได้รับเงิน</a:t>
            </a:r>
          </a:p>
        </p:txBody>
      </p:sp>
      <p:sp>
        <p:nvSpPr>
          <p:cNvPr id="58561" name="Text Box 193"/>
          <p:cNvSpPr txBox="1">
            <a:spLocks noChangeArrowheads="1"/>
          </p:cNvSpPr>
          <p:nvPr/>
        </p:nvSpPr>
        <p:spPr bwMode="auto">
          <a:xfrm>
            <a:off x="1330325" y="4076700"/>
            <a:ext cx="887095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8)   22 มี.ค. ชำระหนี้ค่าอุปกรณ์ที่ซื้อ (รายการค้าที่ 3</a:t>
            </a:r>
            <a:r>
              <a:rPr lang="en-US" altLang="th-TH"/>
              <a:t>: 3,500</a:t>
            </a:r>
            <a:r>
              <a:rPr lang="th-TH" altLang="th-TH"/>
              <a:t> บาท) </a:t>
            </a:r>
          </a:p>
        </p:txBody>
      </p:sp>
      <p:sp>
        <p:nvSpPr>
          <p:cNvPr id="58562" name="Text Box 194"/>
          <p:cNvSpPr txBox="1">
            <a:spLocks noChangeArrowheads="1"/>
          </p:cNvSpPr>
          <p:nvPr/>
        </p:nvSpPr>
        <p:spPr bwMode="auto">
          <a:xfrm>
            <a:off x="1835150" y="4649788"/>
            <a:ext cx="9086850" cy="579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9)   25 มี.ค. รับชำระหนี้จากลูกค้า (รายการค้าที่ 7) เป็นเงิน 700 บาท</a:t>
            </a:r>
          </a:p>
        </p:txBody>
      </p:sp>
      <p:sp>
        <p:nvSpPr>
          <p:cNvPr id="58563" name="Rectangle 195"/>
          <p:cNvSpPr>
            <a:spLocks noChangeArrowheads="1"/>
          </p:cNvSpPr>
          <p:nvPr/>
        </p:nvSpPr>
        <p:spPr bwMode="auto">
          <a:xfrm>
            <a:off x="5930900" y="115888"/>
            <a:ext cx="431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en-US" altLang="th-TH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564" name="Rectangle 196"/>
          <p:cNvSpPr>
            <a:spLocks noChangeArrowheads="1"/>
          </p:cNvSpPr>
          <p:nvPr/>
        </p:nvSpPr>
        <p:spPr bwMode="auto">
          <a:xfrm>
            <a:off x="7731125" y="1158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033" name="Oval 665"/>
          <p:cNvSpPr>
            <a:spLocks noChangeArrowheads="1"/>
          </p:cNvSpPr>
          <p:nvPr/>
        </p:nvSpPr>
        <p:spPr bwMode="auto">
          <a:xfrm>
            <a:off x="0" y="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20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59034" name="Oval 666"/>
          <p:cNvSpPr>
            <a:spLocks noChangeArrowheads="1"/>
          </p:cNvSpPr>
          <p:nvPr/>
        </p:nvSpPr>
        <p:spPr bwMode="auto">
          <a:xfrm>
            <a:off x="0" y="69215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21</a:t>
            </a:r>
            <a:endParaRPr lang="th-TH" altLang="th-TH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5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5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5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5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5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9"/>
                                            </p:cond>
                                          </p:stCondLst>
                                        </p:cTn>
                                        <p:tgtEl>
                                          <p:spTgt spid="5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22" grpId="0"/>
      <p:bldP spid="58523" grpId="0"/>
      <p:bldP spid="58524" grpId="0"/>
      <p:bldP spid="58525" grpId="0"/>
      <p:bldP spid="58526" grpId="0"/>
      <p:bldP spid="58527" grpId="0"/>
      <p:bldP spid="58528" grpId="0"/>
      <p:bldP spid="58529" grpId="0"/>
      <p:bldP spid="58530" grpId="0"/>
      <p:bldP spid="58531" grpId="0"/>
      <p:bldP spid="58532" grpId="0"/>
      <p:bldP spid="58533" grpId="0"/>
      <p:bldP spid="58534" grpId="0"/>
      <p:bldP spid="58535" grpId="0"/>
      <p:bldP spid="58536" grpId="0"/>
      <p:bldP spid="58537" grpId="0"/>
      <p:bldP spid="58538" grpId="0"/>
      <p:bldP spid="58539" grpId="0"/>
      <p:bldP spid="58540" grpId="0"/>
      <p:bldP spid="58541" grpId="0"/>
      <p:bldP spid="58542" grpId="0"/>
      <p:bldP spid="58543" grpId="0"/>
      <p:bldP spid="58544" grpId="0"/>
      <p:bldP spid="58545" grpId="0"/>
      <p:bldP spid="58546" grpId="0"/>
      <p:bldP spid="58547" grpId="0"/>
      <p:bldP spid="58548" grpId="0"/>
      <p:bldP spid="58549" grpId="0"/>
      <p:bldP spid="58550" grpId="0"/>
      <p:bldP spid="58551" grpId="0"/>
      <p:bldP spid="58552" grpId="0"/>
      <p:bldP spid="58553" grpId="0"/>
      <p:bldP spid="58554" grpId="0" animBg="1"/>
      <p:bldP spid="58554" grpId="1" animBg="1"/>
      <p:bldP spid="58555" grpId="0" animBg="1"/>
      <p:bldP spid="58555" grpId="1" animBg="1"/>
      <p:bldP spid="58556" grpId="0" animBg="1"/>
      <p:bldP spid="58556" grpId="1" animBg="1"/>
      <p:bldP spid="58557" grpId="0" animBg="1"/>
      <p:bldP spid="58557" grpId="1" animBg="1"/>
      <p:bldP spid="58558" grpId="0" animBg="1"/>
      <p:bldP spid="58558" grpId="1" animBg="1"/>
      <p:bldP spid="58559" grpId="0" animBg="1"/>
      <p:bldP spid="58559" grpId="1" animBg="1"/>
      <p:bldP spid="58560" grpId="0" animBg="1"/>
      <p:bldP spid="58560" grpId="1" animBg="1"/>
      <p:bldP spid="58561" grpId="0" animBg="1"/>
      <p:bldP spid="58561" grpId="1" animBg="1"/>
      <p:bldP spid="585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20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9458325" y="53165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80899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731125" y="53165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63627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5930900" y="53165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4489450" y="53165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265488" y="53165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2089150" y="53165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839788" y="53165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65113" y="53165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9458325" y="47386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8089900" y="47386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7731125" y="47386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6362700" y="47386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5930900" y="47386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4489450" y="47386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3265488" y="47386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2089150" y="47386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839788" y="47386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265113" y="47386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9458325" y="41608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8089900" y="41608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7731125" y="41608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6362700" y="41608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5930900" y="41608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4489450" y="41608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3265488" y="41608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2089150" y="41608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23" name="Rectangle 31"/>
          <p:cNvSpPr>
            <a:spLocks noChangeArrowheads="1"/>
          </p:cNvSpPr>
          <p:nvPr/>
        </p:nvSpPr>
        <p:spPr bwMode="auto">
          <a:xfrm>
            <a:off x="839788" y="41608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265113" y="41608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9458325" y="35829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8089900" y="35829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27" name="Rectangle 35"/>
          <p:cNvSpPr>
            <a:spLocks noChangeArrowheads="1"/>
          </p:cNvSpPr>
          <p:nvPr/>
        </p:nvSpPr>
        <p:spPr bwMode="auto">
          <a:xfrm>
            <a:off x="7731125" y="35829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28" name="Rectangle 36"/>
          <p:cNvSpPr>
            <a:spLocks noChangeArrowheads="1"/>
          </p:cNvSpPr>
          <p:nvPr/>
        </p:nvSpPr>
        <p:spPr bwMode="auto">
          <a:xfrm>
            <a:off x="6362700" y="35829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5930900" y="35829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4489450" y="35829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3265488" y="35829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2089150" y="35829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839788" y="35829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265113" y="35829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9458325" y="30051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36" name="Rectangle 44"/>
          <p:cNvSpPr>
            <a:spLocks noChangeArrowheads="1"/>
          </p:cNvSpPr>
          <p:nvPr/>
        </p:nvSpPr>
        <p:spPr bwMode="auto">
          <a:xfrm>
            <a:off x="8089900" y="30051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37" name="Rectangle 45"/>
          <p:cNvSpPr>
            <a:spLocks noChangeArrowheads="1"/>
          </p:cNvSpPr>
          <p:nvPr/>
        </p:nvSpPr>
        <p:spPr bwMode="auto">
          <a:xfrm>
            <a:off x="7731125" y="30051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38" name="Rectangle 46"/>
          <p:cNvSpPr>
            <a:spLocks noChangeArrowheads="1"/>
          </p:cNvSpPr>
          <p:nvPr/>
        </p:nvSpPr>
        <p:spPr bwMode="auto">
          <a:xfrm>
            <a:off x="6362700" y="30051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5930900" y="30051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40" name="Rectangle 48"/>
          <p:cNvSpPr>
            <a:spLocks noChangeArrowheads="1"/>
          </p:cNvSpPr>
          <p:nvPr/>
        </p:nvSpPr>
        <p:spPr bwMode="auto">
          <a:xfrm>
            <a:off x="4489450" y="30051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3265488" y="30051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42" name="Rectangle 50"/>
          <p:cNvSpPr>
            <a:spLocks noChangeArrowheads="1"/>
          </p:cNvSpPr>
          <p:nvPr/>
        </p:nvSpPr>
        <p:spPr bwMode="auto">
          <a:xfrm>
            <a:off x="2089150" y="30051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839788" y="30051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265113" y="30051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9458325" y="24272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46" name="Rectangle 54"/>
          <p:cNvSpPr>
            <a:spLocks noChangeArrowheads="1"/>
          </p:cNvSpPr>
          <p:nvPr/>
        </p:nvSpPr>
        <p:spPr bwMode="auto">
          <a:xfrm>
            <a:off x="8089900" y="24272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7731125" y="24272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6362700" y="24272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49" name="Rectangle 57"/>
          <p:cNvSpPr>
            <a:spLocks noChangeArrowheads="1"/>
          </p:cNvSpPr>
          <p:nvPr/>
        </p:nvSpPr>
        <p:spPr bwMode="auto">
          <a:xfrm>
            <a:off x="5930900" y="24272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50" name="Rectangle 58"/>
          <p:cNvSpPr>
            <a:spLocks noChangeArrowheads="1"/>
          </p:cNvSpPr>
          <p:nvPr/>
        </p:nvSpPr>
        <p:spPr bwMode="auto">
          <a:xfrm>
            <a:off x="4489450" y="24272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51" name="Rectangle 59"/>
          <p:cNvSpPr>
            <a:spLocks noChangeArrowheads="1"/>
          </p:cNvSpPr>
          <p:nvPr/>
        </p:nvSpPr>
        <p:spPr bwMode="auto">
          <a:xfrm>
            <a:off x="3265488" y="24272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52" name="Rectangle 60"/>
          <p:cNvSpPr>
            <a:spLocks noChangeArrowheads="1"/>
          </p:cNvSpPr>
          <p:nvPr/>
        </p:nvSpPr>
        <p:spPr bwMode="auto">
          <a:xfrm>
            <a:off x="2089150" y="24272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53" name="Rectangle 61"/>
          <p:cNvSpPr>
            <a:spLocks noChangeArrowheads="1"/>
          </p:cNvSpPr>
          <p:nvPr/>
        </p:nvSpPr>
        <p:spPr bwMode="auto">
          <a:xfrm>
            <a:off x="839788" y="24272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54" name="Rectangle 62"/>
          <p:cNvSpPr>
            <a:spLocks noChangeArrowheads="1"/>
          </p:cNvSpPr>
          <p:nvPr/>
        </p:nvSpPr>
        <p:spPr bwMode="auto">
          <a:xfrm>
            <a:off x="265113" y="24272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55" name="Rectangle 63"/>
          <p:cNvSpPr>
            <a:spLocks noChangeArrowheads="1"/>
          </p:cNvSpPr>
          <p:nvPr/>
        </p:nvSpPr>
        <p:spPr bwMode="auto">
          <a:xfrm>
            <a:off x="9458325" y="18494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56" name="Rectangle 64"/>
          <p:cNvSpPr>
            <a:spLocks noChangeArrowheads="1"/>
          </p:cNvSpPr>
          <p:nvPr/>
        </p:nvSpPr>
        <p:spPr bwMode="auto">
          <a:xfrm>
            <a:off x="8089900" y="18494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57" name="Rectangle 65"/>
          <p:cNvSpPr>
            <a:spLocks noChangeArrowheads="1"/>
          </p:cNvSpPr>
          <p:nvPr/>
        </p:nvSpPr>
        <p:spPr bwMode="auto">
          <a:xfrm>
            <a:off x="7731125" y="18494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58" name="Rectangle 66"/>
          <p:cNvSpPr>
            <a:spLocks noChangeArrowheads="1"/>
          </p:cNvSpPr>
          <p:nvPr/>
        </p:nvSpPr>
        <p:spPr bwMode="auto">
          <a:xfrm>
            <a:off x="6362700" y="18494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59" name="Rectangle 67"/>
          <p:cNvSpPr>
            <a:spLocks noChangeArrowheads="1"/>
          </p:cNvSpPr>
          <p:nvPr/>
        </p:nvSpPr>
        <p:spPr bwMode="auto">
          <a:xfrm>
            <a:off x="5930900" y="18494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60" name="Rectangle 68"/>
          <p:cNvSpPr>
            <a:spLocks noChangeArrowheads="1"/>
          </p:cNvSpPr>
          <p:nvPr/>
        </p:nvSpPr>
        <p:spPr bwMode="auto">
          <a:xfrm>
            <a:off x="4489450" y="18494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61" name="Rectangle 69"/>
          <p:cNvSpPr>
            <a:spLocks noChangeArrowheads="1"/>
          </p:cNvSpPr>
          <p:nvPr/>
        </p:nvSpPr>
        <p:spPr bwMode="auto">
          <a:xfrm>
            <a:off x="3265488" y="18494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62" name="Rectangle 70"/>
          <p:cNvSpPr>
            <a:spLocks noChangeArrowheads="1"/>
          </p:cNvSpPr>
          <p:nvPr/>
        </p:nvSpPr>
        <p:spPr bwMode="auto">
          <a:xfrm>
            <a:off x="2089150" y="18494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63" name="Rectangle 71"/>
          <p:cNvSpPr>
            <a:spLocks noChangeArrowheads="1"/>
          </p:cNvSpPr>
          <p:nvPr/>
        </p:nvSpPr>
        <p:spPr bwMode="auto">
          <a:xfrm>
            <a:off x="839788" y="18494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64" name="Rectangle 72"/>
          <p:cNvSpPr>
            <a:spLocks noChangeArrowheads="1"/>
          </p:cNvSpPr>
          <p:nvPr/>
        </p:nvSpPr>
        <p:spPr bwMode="auto">
          <a:xfrm>
            <a:off x="265113" y="18494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65" name="Rectangle 73"/>
          <p:cNvSpPr>
            <a:spLocks noChangeArrowheads="1"/>
          </p:cNvSpPr>
          <p:nvPr/>
        </p:nvSpPr>
        <p:spPr bwMode="auto">
          <a:xfrm>
            <a:off x="9458325" y="12715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66" name="Rectangle 74"/>
          <p:cNvSpPr>
            <a:spLocks noChangeArrowheads="1"/>
          </p:cNvSpPr>
          <p:nvPr/>
        </p:nvSpPr>
        <p:spPr bwMode="auto">
          <a:xfrm>
            <a:off x="8089900" y="12715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67" name="Rectangle 75"/>
          <p:cNvSpPr>
            <a:spLocks noChangeArrowheads="1"/>
          </p:cNvSpPr>
          <p:nvPr/>
        </p:nvSpPr>
        <p:spPr bwMode="auto">
          <a:xfrm>
            <a:off x="7731125" y="12715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68" name="Rectangle 76"/>
          <p:cNvSpPr>
            <a:spLocks noChangeArrowheads="1"/>
          </p:cNvSpPr>
          <p:nvPr/>
        </p:nvSpPr>
        <p:spPr bwMode="auto">
          <a:xfrm>
            <a:off x="6362700" y="12715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69" name="Rectangle 77"/>
          <p:cNvSpPr>
            <a:spLocks noChangeArrowheads="1"/>
          </p:cNvSpPr>
          <p:nvPr/>
        </p:nvSpPr>
        <p:spPr bwMode="auto">
          <a:xfrm>
            <a:off x="5930900" y="12715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70" name="Rectangle 78"/>
          <p:cNvSpPr>
            <a:spLocks noChangeArrowheads="1"/>
          </p:cNvSpPr>
          <p:nvPr/>
        </p:nvSpPr>
        <p:spPr bwMode="auto">
          <a:xfrm>
            <a:off x="4489450" y="127158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71" name="Rectangle 79"/>
          <p:cNvSpPr>
            <a:spLocks noChangeArrowheads="1"/>
          </p:cNvSpPr>
          <p:nvPr/>
        </p:nvSpPr>
        <p:spPr bwMode="auto">
          <a:xfrm>
            <a:off x="3265488" y="127158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72" name="Rectangle 80"/>
          <p:cNvSpPr>
            <a:spLocks noChangeArrowheads="1"/>
          </p:cNvSpPr>
          <p:nvPr/>
        </p:nvSpPr>
        <p:spPr bwMode="auto">
          <a:xfrm>
            <a:off x="2089150" y="127158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73" name="Rectangle 81"/>
          <p:cNvSpPr>
            <a:spLocks noChangeArrowheads="1"/>
          </p:cNvSpPr>
          <p:nvPr/>
        </p:nvSpPr>
        <p:spPr bwMode="auto">
          <a:xfrm>
            <a:off x="839788" y="12715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74" name="Rectangle 82"/>
          <p:cNvSpPr>
            <a:spLocks noChangeArrowheads="1"/>
          </p:cNvSpPr>
          <p:nvPr/>
        </p:nvSpPr>
        <p:spPr bwMode="auto">
          <a:xfrm>
            <a:off x="265113" y="12715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</a:endParaRPr>
          </a:p>
        </p:txBody>
      </p:sp>
      <p:sp>
        <p:nvSpPr>
          <p:cNvPr id="59475" name="Rectangle 83"/>
          <p:cNvSpPr>
            <a:spLocks noChangeArrowheads="1"/>
          </p:cNvSpPr>
          <p:nvPr/>
        </p:nvSpPr>
        <p:spPr bwMode="auto">
          <a:xfrm>
            <a:off x="8089900" y="693738"/>
            <a:ext cx="3816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76" name="Rectangle 84"/>
          <p:cNvSpPr>
            <a:spLocks noChangeArrowheads="1"/>
          </p:cNvSpPr>
          <p:nvPr/>
        </p:nvSpPr>
        <p:spPr bwMode="auto">
          <a:xfrm>
            <a:off x="7731125" y="6937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77" name="Rectangle 85"/>
          <p:cNvSpPr>
            <a:spLocks noChangeArrowheads="1"/>
          </p:cNvSpPr>
          <p:nvPr/>
        </p:nvSpPr>
        <p:spPr bwMode="auto">
          <a:xfrm>
            <a:off x="6362700" y="6937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78" name="Rectangle 86"/>
          <p:cNvSpPr>
            <a:spLocks noChangeArrowheads="1"/>
          </p:cNvSpPr>
          <p:nvPr/>
        </p:nvSpPr>
        <p:spPr bwMode="auto">
          <a:xfrm>
            <a:off x="5930900" y="69373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79" name="Rectangle 87"/>
          <p:cNvSpPr>
            <a:spLocks noChangeArrowheads="1"/>
          </p:cNvSpPr>
          <p:nvPr/>
        </p:nvSpPr>
        <p:spPr bwMode="auto">
          <a:xfrm>
            <a:off x="4489450" y="6937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0" name="Rectangle 88"/>
          <p:cNvSpPr>
            <a:spLocks noChangeArrowheads="1"/>
          </p:cNvSpPr>
          <p:nvPr/>
        </p:nvSpPr>
        <p:spPr bwMode="auto">
          <a:xfrm>
            <a:off x="3265488" y="6937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1" name="Rectangle 89"/>
          <p:cNvSpPr>
            <a:spLocks noChangeArrowheads="1"/>
          </p:cNvSpPr>
          <p:nvPr/>
        </p:nvSpPr>
        <p:spPr bwMode="auto">
          <a:xfrm>
            <a:off x="2089150" y="6937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2" name="Rectangle 90"/>
          <p:cNvSpPr>
            <a:spLocks noChangeArrowheads="1"/>
          </p:cNvSpPr>
          <p:nvPr/>
        </p:nvSpPr>
        <p:spPr bwMode="auto">
          <a:xfrm>
            <a:off x="839788" y="6937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3" name="Rectangle 91"/>
          <p:cNvSpPr>
            <a:spLocks noChangeArrowheads="1"/>
          </p:cNvSpPr>
          <p:nvPr/>
        </p:nvSpPr>
        <p:spPr bwMode="auto">
          <a:xfrm>
            <a:off x="265113" y="6937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4" name="Rectangle 92"/>
          <p:cNvSpPr>
            <a:spLocks noChangeArrowheads="1"/>
          </p:cNvSpPr>
          <p:nvPr/>
        </p:nvSpPr>
        <p:spPr bwMode="auto">
          <a:xfrm>
            <a:off x="8089900" y="115888"/>
            <a:ext cx="3816350" cy="5778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5" name="Rectangle 93"/>
          <p:cNvSpPr>
            <a:spLocks noChangeArrowheads="1"/>
          </p:cNvSpPr>
          <p:nvPr/>
        </p:nvSpPr>
        <p:spPr bwMode="auto">
          <a:xfrm>
            <a:off x="7731125" y="1158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86" name="Rectangle 94"/>
          <p:cNvSpPr>
            <a:spLocks noChangeArrowheads="1"/>
          </p:cNvSpPr>
          <p:nvPr/>
        </p:nvSpPr>
        <p:spPr bwMode="auto">
          <a:xfrm>
            <a:off x="6362700" y="115888"/>
            <a:ext cx="1368425" cy="5778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7" name="Rectangle 95"/>
          <p:cNvSpPr>
            <a:spLocks noChangeArrowheads="1"/>
          </p:cNvSpPr>
          <p:nvPr/>
        </p:nvSpPr>
        <p:spPr bwMode="auto">
          <a:xfrm>
            <a:off x="5930900" y="115888"/>
            <a:ext cx="4318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en-US" altLang="th-TH" sz="32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88" name="Rectangle 96"/>
          <p:cNvSpPr>
            <a:spLocks noChangeArrowheads="1"/>
          </p:cNvSpPr>
          <p:nvPr/>
        </p:nvSpPr>
        <p:spPr bwMode="auto">
          <a:xfrm>
            <a:off x="839788" y="115888"/>
            <a:ext cx="5091112" cy="5778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89" name="Rectangle 97"/>
          <p:cNvSpPr>
            <a:spLocks noChangeArrowheads="1"/>
          </p:cNvSpPr>
          <p:nvPr/>
        </p:nvSpPr>
        <p:spPr bwMode="auto">
          <a:xfrm>
            <a:off x="265113" y="1158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490" name="Line 98"/>
          <p:cNvSpPr>
            <a:spLocks noChangeShapeType="1"/>
          </p:cNvSpPr>
          <p:nvPr/>
        </p:nvSpPr>
        <p:spPr bwMode="auto">
          <a:xfrm>
            <a:off x="265113" y="115888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1" name="Line 99"/>
          <p:cNvSpPr>
            <a:spLocks noChangeShapeType="1"/>
          </p:cNvSpPr>
          <p:nvPr/>
        </p:nvSpPr>
        <p:spPr bwMode="auto">
          <a:xfrm>
            <a:off x="265113" y="5894388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2" name="Line 100"/>
          <p:cNvSpPr>
            <a:spLocks noChangeShapeType="1"/>
          </p:cNvSpPr>
          <p:nvPr/>
        </p:nvSpPr>
        <p:spPr bwMode="auto">
          <a:xfrm>
            <a:off x="265113" y="115888"/>
            <a:ext cx="0" cy="5778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3" name="Line 101"/>
          <p:cNvSpPr>
            <a:spLocks noChangeShapeType="1"/>
          </p:cNvSpPr>
          <p:nvPr/>
        </p:nvSpPr>
        <p:spPr bwMode="auto">
          <a:xfrm>
            <a:off x="11906250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4" name="Line 102"/>
          <p:cNvSpPr>
            <a:spLocks noChangeShapeType="1"/>
          </p:cNvSpPr>
          <p:nvPr/>
        </p:nvSpPr>
        <p:spPr bwMode="auto">
          <a:xfrm>
            <a:off x="839788" y="58943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5" name="Line 103"/>
          <p:cNvSpPr>
            <a:spLocks noChangeShapeType="1"/>
          </p:cNvSpPr>
          <p:nvPr/>
        </p:nvSpPr>
        <p:spPr bwMode="auto">
          <a:xfrm>
            <a:off x="839788" y="1271588"/>
            <a:ext cx="5091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6" name="Line 104"/>
          <p:cNvSpPr>
            <a:spLocks noChangeShapeType="1"/>
          </p:cNvSpPr>
          <p:nvPr/>
        </p:nvSpPr>
        <p:spPr bwMode="auto">
          <a:xfrm>
            <a:off x="839788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7" name="Line 105"/>
          <p:cNvSpPr>
            <a:spLocks noChangeShapeType="1"/>
          </p:cNvSpPr>
          <p:nvPr/>
        </p:nvSpPr>
        <p:spPr bwMode="auto">
          <a:xfrm>
            <a:off x="2089150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8" name="Line 106"/>
          <p:cNvSpPr>
            <a:spLocks noChangeShapeType="1"/>
          </p:cNvSpPr>
          <p:nvPr/>
        </p:nvSpPr>
        <p:spPr bwMode="auto">
          <a:xfrm>
            <a:off x="3265488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499" name="Line 107"/>
          <p:cNvSpPr>
            <a:spLocks noChangeShapeType="1"/>
          </p:cNvSpPr>
          <p:nvPr/>
        </p:nvSpPr>
        <p:spPr bwMode="auto">
          <a:xfrm>
            <a:off x="4489450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0" name="Line 108"/>
          <p:cNvSpPr>
            <a:spLocks noChangeShapeType="1"/>
          </p:cNvSpPr>
          <p:nvPr/>
        </p:nvSpPr>
        <p:spPr bwMode="auto">
          <a:xfrm>
            <a:off x="7731125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1" name="Line 109"/>
          <p:cNvSpPr>
            <a:spLocks noChangeShapeType="1"/>
          </p:cNvSpPr>
          <p:nvPr/>
        </p:nvSpPr>
        <p:spPr bwMode="auto">
          <a:xfrm>
            <a:off x="8089900" y="693738"/>
            <a:ext cx="0" cy="52006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2" name="Line 110"/>
          <p:cNvSpPr>
            <a:spLocks noChangeShapeType="1"/>
          </p:cNvSpPr>
          <p:nvPr/>
        </p:nvSpPr>
        <p:spPr bwMode="auto">
          <a:xfrm>
            <a:off x="9458325" y="1271588"/>
            <a:ext cx="0" cy="4622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3" name="Line 111"/>
          <p:cNvSpPr>
            <a:spLocks noChangeShapeType="1"/>
          </p:cNvSpPr>
          <p:nvPr/>
        </p:nvSpPr>
        <p:spPr bwMode="auto">
          <a:xfrm>
            <a:off x="5930900" y="115888"/>
            <a:ext cx="43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4" name="Line 112"/>
          <p:cNvSpPr>
            <a:spLocks noChangeShapeType="1"/>
          </p:cNvSpPr>
          <p:nvPr/>
        </p:nvSpPr>
        <p:spPr bwMode="auto">
          <a:xfrm>
            <a:off x="839788" y="115888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5" name="Line 113"/>
          <p:cNvSpPr>
            <a:spLocks noChangeShapeType="1"/>
          </p:cNvSpPr>
          <p:nvPr/>
        </p:nvSpPr>
        <p:spPr bwMode="auto">
          <a:xfrm>
            <a:off x="839788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6" name="Line 114"/>
          <p:cNvSpPr>
            <a:spLocks noChangeShapeType="1"/>
          </p:cNvSpPr>
          <p:nvPr/>
        </p:nvSpPr>
        <p:spPr bwMode="auto">
          <a:xfrm>
            <a:off x="5930900" y="11588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7" name="Line 115"/>
          <p:cNvSpPr>
            <a:spLocks noChangeShapeType="1"/>
          </p:cNvSpPr>
          <p:nvPr/>
        </p:nvSpPr>
        <p:spPr bwMode="auto">
          <a:xfrm>
            <a:off x="839788" y="693738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8" name="Line 116"/>
          <p:cNvSpPr>
            <a:spLocks noChangeShapeType="1"/>
          </p:cNvSpPr>
          <p:nvPr/>
        </p:nvSpPr>
        <p:spPr bwMode="auto">
          <a:xfrm>
            <a:off x="7731125" y="115888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09" name="Line 117"/>
          <p:cNvSpPr>
            <a:spLocks noChangeShapeType="1"/>
          </p:cNvSpPr>
          <p:nvPr/>
        </p:nvSpPr>
        <p:spPr bwMode="auto">
          <a:xfrm>
            <a:off x="6362700" y="115888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0" name="Line 118"/>
          <p:cNvSpPr>
            <a:spLocks noChangeShapeType="1"/>
          </p:cNvSpPr>
          <p:nvPr/>
        </p:nvSpPr>
        <p:spPr bwMode="auto">
          <a:xfrm>
            <a:off x="6362700" y="115888"/>
            <a:ext cx="0" cy="57785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1" name="Line 119"/>
          <p:cNvSpPr>
            <a:spLocks noChangeShapeType="1"/>
          </p:cNvSpPr>
          <p:nvPr/>
        </p:nvSpPr>
        <p:spPr bwMode="auto">
          <a:xfrm>
            <a:off x="7731125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2" name="Line 120"/>
          <p:cNvSpPr>
            <a:spLocks noChangeShapeType="1"/>
          </p:cNvSpPr>
          <p:nvPr/>
        </p:nvSpPr>
        <p:spPr bwMode="auto">
          <a:xfrm>
            <a:off x="7731125" y="693738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3" name="Line 121"/>
          <p:cNvSpPr>
            <a:spLocks noChangeShapeType="1"/>
          </p:cNvSpPr>
          <p:nvPr/>
        </p:nvSpPr>
        <p:spPr bwMode="auto">
          <a:xfrm>
            <a:off x="6362700" y="693738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4" name="Line 122"/>
          <p:cNvSpPr>
            <a:spLocks noChangeShapeType="1"/>
          </p:cNvSpPr>
          <p:nvPr/>
        </p:nvSpPr>
        <p:spPr bwMode="auto">
          <a:xfrm>
            <a:off x="8089900" y="115888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5" name="Line 123"/>
          <p:cNvSpPr>
            <a:spLocks noChangeShapeType="1"/>
          </p:cNvSpPr>
          <p:nvPr/>
        </p:nvSpPr>
        <p:spPr bwMode="auto">
          <a:xfrm>
            <a:off x="8089900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6" name="Line 124"/>
          <p:cNvSpPr>
            <a:spLocks noChangeShapeType="1"/>
          </p:cNvSpPr>
          <p:nvPr/>
        </p:nvSpPr>
        <p:spPr bwMode="auto">
          <a:xfrm>
            <a:off x="11906250" y="115888"/>
            <a:ext cx="0" cy="57785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7" name="Line 125"/>
          <p:cNvSpPr>
            <a:spLocks noChangeShapeType="1"/>
          </p:cNvSpPr>
          <p:nvPr/>
        </p:nvSpPr>
        <p:spPr bwMode="auto">
          <a:xfrm>
            <a:off x="8089900" y="693738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8" name="Line 126"/>
          <p:cNvSpPr>
            <a:spLocks noChangeShapeType="1"/>
          </p:cNvSpPr>
          <p:nvPr/>
        </p:nvSpPr>
        <p:spPr bwMode="auto">
          <a:xfrm>
            <a:off x="839788" y="18494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19" name="Line 127"/>
          <p:cNvSpPr>
            <a:spLocks noChangeShapeType="1"/>
          </p:cNvSpPr>
          <p:nvPr/>
        </p:nvSpPr>
        <p:spPr bwMode="auto">
          <a:xfrm>
            <a:off x="839788" y="24272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0" name="Line 128"/>
          <p:cNvSpPr>
            <a:spLocks noChangeShapeType="1"/>
          </p:cNvSpPr>
          <p:nvPr/>
        </p:nvSpPr>
        <p:spPr bwMode="auto">
          <a:xfrm>
            <a:off x="839788" y="30051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1" name="Line 129"/>
          <p:cNvSpPr>
            <a:spLocks noChangeShapeType="1"/>
          </p:cNvSpPr>
          <p:nvPr/>
        </p:nvSpPr>
        <p:spPr bwMode="auto">
          <a:xfrm>
            <a:off x="839788" y="35829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2" name="Line 130"/>
          <p:cNvSpPr>
            <a:spLocks noChangeShapeType="1"/>
          </p:cNvSpPr>
          <p:nvPr/>
        </p:nvSpPr>
        <p:spPr bwMode="auto">
          <a:xfrm>
            <a:off x="839788" y="41608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3" name="Line 131"/>
          <p:cNvSpPr>
            <a:spLocks noChangeShapeType="1"/>
          </p:cNvSpPr>
          <p:nvPr/>
        </p:nvSpPr>
        <p:spPr bwMode="auto">
          <a:xfrm>
            <a:off x="839788" y="473868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4" name="Line 132"/>
          <p:cNvSpPr>
            <a:spLocks noChangeShapeType="1"/>
          </p:cNvSpPr>
          <p:nvPr/>
        </p:nvSpPr>
        <p:spPr bwMode="auto">
          <a:xfrm>
            <a:off x="839788" y="5316538"/>
            <a:ext cx="11066462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5" name="Line 133"/>
          <p:cNvSpPr>
            <a:spLocks noChangeShapeType="1"/>
          </p:cNvSpPr>
          <p:nvPr/>
        </p:nvSpPr>
        <p:spPr bwMode="auto">
          <a:xfrm>
            <a:off x="6362700" y="1271588"/>
            <a:ext cx="554355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26" name="Rectangle 134"/>
          <p:cNvSpPr>
            <a:spLocks noChangeArrowheads="1"/>
          </p:cNvSpPr>
          <p:nvPr/>
        </p:nvSpPr>
        <p:spPr bwMode="auto">
          <a:xfrm>
            <a:off x="2089150" y="30051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- 700</a:t>
            </a:r>
          </a:p>
        </p:txBody>
      </p:sp>
      <p:sp>
        <p:nvSpPr>
          <p:cNvPr id="59527" name="Rectangle 135"/>
          <p:cNvSpPr>
            <a:spLocks noChangeArrowheads="1"/>
          </p:cNvSpPr>
          <p:nvPr/>
        </p:nvSpPr>
        <p:spPr bwMode="auto">
          <a:xfrm>
            <a:off x="839788" y="30051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700</a:t>
            </a:r>
          </a:p>
        </p:txBody>
      </p:sp>
      <p:sp>
        <p:nvSpPr>
          <p:cNvPr id="59528" name="Rectangle 136"/>
          <p:cNvSpPr>
            <a:spLocks noChangeArrowheads="1"/>
          </p:cNvSpPr>
          <p:nvPr/>
        </p:nvSpPr>
        <p:spPr bwMode="auto">
          <a:xfrm>
            <a:off x="0" y="30051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9</a:t>
            </a:r>
            <a:r>
              <a:rPr lang="th-TH" altLang="th-TH"/>
              <a:t>)</a:t>
            </a:r>
            <a:endParaRPr lang="en-US" altLang="th-TH"/>
          </a:p>
        </p:txBody>
      </p:sp>
      <p:sp>
        <p:nvSpPr>
          <p:cNvPr id="59529" name="Rectangle 137"/>
          <p:cNvSpPr>
            <a:spLocks noChangeArrowheads="1"/>
          </p:cNvSpPr>
          <p:nvPr/>
        </p:nvSpPr>
        <p:spPr bwMode="auto">
          <a:xfrm>
            <a:off x="6362700" y="24272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- 3,500</a:t>
            </a:r>
          </a:p>
        </p:txBody>
      </p:sp>
      <p:sp>
        <p:nvSpPr>
          <p:cNvPr id="59530" name="Rectangle 138"/>
          <p:cNvSpPr>
            <a:spLocks noChangeArrowheads="1"/>
          </p:cNvSpPr>
          <p:nvPr/>
        </p:nvSpPr>
        <p:spPr bwMode="auto">
          <a:xfrm>
            <a:off x="5930900" y="2427288"/>
            <a:ext cx="431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31" name="Rectangle 139"/>
          <p:cNvSpPr>
            <a:spLocks noChangeArrowheads="1"/>
          </p:cNvSpPr>
          <p:nvPr/>
        </p:nvSpPr>
        <p:spPr bwMode="auto">
          <a:xfrm>
            <a:off x="839788" y="24272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- 3,500</a:t>
            </a:r>
          </a:p>
        </p:txBody>
      </p:sp>
      <p:sp>
        <p:nvSpPr>
          <p:cNvPr id="59532" name="Rectangle 140"/>
          <p:cNvSpPr>
            <a:spLocks noChangeArrowheads="1"/>
          </p:cNvSpPr>
          <p:nvPr/>
        </p:nvSpPr>
        <p:spPr bwMode="auto">
          <a:xfrm>
            <a:off x="0" y="24272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8</a:t>
            </a:r>
            <a:r>
              <a:rPr lang="th-TH" altLang="th-TH"/>
              <a:t>)</a:t>
            </a:r>
            <a:endParaRPr lang="en-US" altLang="th-TH"/>
          </a:p>
        </p:txBody>
      </p:sp>
      <p:sp>
        <p:nvSpPr>
          <p:cNvPr id="59533" name="Rectangle 141"/>
          <p:cNvSpPr>
            <a:spLocks noChangeArrowheads="1"/>
          </p:cNvSpPr>
          <p:nvPr/>
        </p:nvSpPr>
        <p:spPr bwMode="auto">
          <a:xfrm>
            <a:off x="9458325" y="18494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</a:rPr>
              <a:t>…</a:t>
            </a: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34" name="Rectangle 142"/>
          <p:cNvSpPr>
            <a:spLocks noChangeArrowheads="1"/>
          </p:cNvSpPr>
          <p:nvPr/>
        </p:nvSpPr>
        <p:spPr bwMode="auto">
          <a:xfrm>
            <a:off x="8089900" y="18494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</a:rPr>
              <a:t>…</a:t>
            </a: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35" name="Rectangle 143"/>
          <p:cNvSpPr>
            <a:spLocks noChangeArrowheads="1"/>
          </p:cNvSpPr>
          <p:nvPr/>
        </p:nvSpPr>
        <p:spPr bwMode="auto">
          <a:xfrm>
            <a:off x="7731125" y="18494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36" name="Rectangle 144"/>
          <p:cNvSpPr>
            <a:spLocks noChangeArrowheads="1"/>
          </p:cNvSpPr>
          <p:nvPr/>
        </p:nvSpPr>
        <p:spPr bwMode="auto">
          <a:xfrm>
            <a:off x="6362700" y="18494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</a:rPr>
              <a:t>…</a:t>
            </a: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37" name="Rectangle 145"/>
          <p:cNvSpPr>
            <a:spLocks noChangeArrowheads="1"/>
          </p:cNvSpPr>
          <p:nvPr/>
        </p:nvSpPr>
        <p:spPr bwMode="auto">
          <a:xfrm>
            <a:off x="5930900" y="1849438"/>
            <a:ext cx="431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38" name="Rectangle 146"/>
          <p:cNvSpPr>
            <a:spLocks noChangeArrowheads="1"/>
          </p:cNvSpPr>
          <p:nvPr/>
        </p:nvSpPr>
        <p:spPr bwMode="auto">
          <a:xfrm>
            <a:off x="4489450" y="18494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…</a:t>
            </a:r>
          </a:p>
        </p:txBody>
      </p:sp>
      <p:sp>
        <p:nvSpPr>
          <p:cNvPr id="59539" name="Rectangle 147"/>
          <p:cNvSpPr>
            <a:spLocks noChangeArrowheads="1"/>
          </p:cNvSpPr>
          <p:nvPr/>
        </p:nvSpPr>
        <p:spPr bwMode="auto">
          <a:xfrm>
            <a:off x="3265488" y="18494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</a:rPr>
              <a:t>…</a:t>
            </a: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40" name="Rectangle 148"/>
          <p:cNvSpPr>
            <a:spLocks noChangeArrowheads="1"/>
          </p:cNvSpPr>
          <p:nvPr/>
        </p:nvSpPr>
        <p:spPr bwMode="auto">
          <a:xfrm>
            <a:off x="2089150" y="18494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</a:rPr>
              <a:t>…</a:t>
            </a: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41" name="Rectangle 149"/>
          <p:cNvSpPr>
            <a:spLocks noChangeArrowheads="1"/>
          </p:cNvSpPr>
          <p:nvPr/>
        </p:nvSpPr>
        <p:spPr bwMode="auto">
          <a:xfrm>
            <a:off x="839788" y="18494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…</a:t>
            </a:r>
          </a:p>
        </p:txBody>
      </p:sp>
      <p:sp>
        <p:nvSpPr>
          <p:cNvPr id="59542" name="Rectangle 150"/>
          <p:cNvSpPr>
            <a:spLocks noChangeArrowheads="1"/>
          </p:cNvSpPr>
          <p:nvPr/>
        </p:nvSpPr>
        <p:spPr bwMode="auto">
          <a:xfrm>
            <a:off x="0" y="18494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..</a:t>
            </a:r>
          </a:p>
        </p:txBody>
      </p:sp>
      <p:sp>
        <p:nvSpPr>
          <p:cNvPr id="59543" name="Rectangle 151"/>
          <p:cNvSpPr>
            <a:spLocks noChangeArrowheads="1"/>
          </p:cNvSpPr>
          <p:nvPr/>
        </p:nvSpPr>
        <p:spPr bwMode="auto">
          <a:xfrm>
            <a:off x="9458325" y="12715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/>
              <a:t>เงินลงทุนเริ่มแรก</a:t>
            </a:r>
          </a:p>
        </p:txBody>
      </p:sp>
      <p:sp>
        <p:nvSpPr>
          <p:cNvPr id="59544" name="Rectangle 152"/>
          <p:cNvSpPr>
            <a:spLocks noChangeArrowheads="1"/>
          </p:cNvSpPr>
          <p:nvPr/>
        </p:nvSpPr>
        <p:spPr bwMode="auto">
          <a:xfrm>
            <a:off x="8089900" y="12715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20,000</a:t>
            </a:r>
          </a:p>
        </p:txBody>
      </p:sp>
      <p:sp>
        <p:nvSpPr>
          <p:cNvPr id="59545" name="Rectangle 153"/>
          <p:cNvSpPr>
            <a:spLocks noChangeArrowheads="1"/>
          </p:cNvSpPr>
          <p:nvPr/>
        </p:nvSpPr>
        <p:spPr bwMode="auto">
          <a:xfrm>
            <a:off x="839788" y="12715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20,000</a:t>
            </a:r>
          </a:p>
        </p:txBody>
      </p:sp>
      <p:sp>
        <p:nvSpPr>
          <p:cNvPr id="59546" name="Rectangle 154"/>
          <p:cNvSpPr>
            <a:spLocks noChangeArrowheads="1"/>
          </p:cNvSpPr>
          <p:nvPr/>
        </p:nvSpPr>
        <p:spPr bwMode="auto">
          <a:xfrm>
            <a:off x="0" y="12715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1</a:t>
            </a:r>
            <a:r>
              <a:rPr lang="th-TH" altLang="th-TH"/>
              <a:t>)</a:t>
            </a:r>
            <a:endParaRPr lang="en-US" altLang="th-TH"/>
          </a:p>
        </p:txBody>
      </p:sp>
      <p:sp>
        <p:nvSpPr>
          <p:cNvPr id="59547" name="Rectangle 155"/>
          <p:cNvSpPr>
            <a:spLocks noChangeArrowheads="1"/>
          </p:cNvSpPr>
          <p:nvPr/>
        </p:nvSpPr>
        <p:spPr bwMode="auto">
          <a:xfrm>
            <a:off x="8089900" y="693738"/>
            <a:ext cx="3816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ทุน + รายได้ </a:t>
            </a:r>
            <a:r>
              <a:rPr lang="en-US" altLang="th-TH"/>
              <a:t>-</a:t>
            </a:r>
            <a:r>
              <a:rPr lang="th-TH" altLang="th-TH"/>
              <a:t> ค่าใช้จ่าย</a:t>
            </a:r>
          </a:p>
        </p:txBody>
      </p:sp>
      <p:sp>
        <p:nvSpPr>
          <p:cNvPr id="59548" name="Rectangle 156"/>
          <p:cNvSpPr>
            <a:spLocks noChangeArrowheads="1"/>
          </p:cNvSpPr>
          <p:nvPr/>
        </p:nvSpPr>
        <p:spPr bwMode="auto">
          <a:xfrm>
            <a:off x="6362700" y="6937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เจ้าหนี้</a:t>
            </a:r>
          </a:p>
        </p:txBody>
      </p:sp>
      <p:sp>
        <p:nvSpPr>
          <p:cNvPr id="59549" name="Rectangle 157"/>
          <p:cNvSpPr>
            <a:spLocks noChangeArrowheads="1"/>
          </p:cNvSpPr>
          <p:nvPr/>
        </p:nvSpPr>
        <p:spPr bwMode="auto">
          <a:xfrm>
            <a:off x="5930900" y="693738"/>
            <a:ext cx="431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endParaRPr lang="en-US" altLang="th-TH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50" name="Rectangle 158"/>
          <p:cNvSpPr>
            <a:spLocks noChangeArrowheads="1"/>
          </p:cNvSpPr>
          <p:nvPr/>
        </p:nvSpPr>
        <p:spPr bwMode="auto">
          <a:xfrm>
            <a:off x="4489450" y="6937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อุปกรณ์</a:t>
            </a:r>
          </a:p>
        </p:txBody>
      </p:sp>
      <p:sp>
        <p:nvSpPr>
          <p:cNvPr id="59551" name="Rectangle 159"/>
          <p:cNvSpPr>
            <a:spLocks noChangeArrowheads="1"/>
          </p:cNvSpPr>
          <p:nvPr/>
        </p:nvSpPr>
        <p:spPr bwMode="auto">
          <a:xfrm>
            <a:off x="3265488" y="6937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วัสดุฯ</a:t>
            </a:r>
          </a:p>
        </p:txBody>
      </p:sp>
      <p:sp>
        <p:nvSpPr>
          <p:cNvPr id="59552" name="Rectangle 160"/>
          <p:cNvSpPr>
            <a:spLocks noChangeArrowheads="1"/>
          </p:cNvSpPr>
          <p:nvPr/>
        </p:nvSpPr>
        <p:spPr bwMode="auto">
          <a:xfrm>
            <a:off x="2089150" y="6937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ลูกหนี้</a:t>
            </a:r>
          </a:p>
        </p:txBody>
      </p:sp>
      <p:sp>
        <p:nvSpPr>
          <p:cNvPr id="59553" name="Rectangle 161"/>
          <p:cNvSpPr>
            <a:spLocks noChangeArrowheads="1"/>
          </p:cNvSpPr>
          <p:nvPr/>
        </p:nvSpPr>
        <p:spPr bwMode="auto">
          <a:xfrm>
            <a:off x="839788" y="6937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เงินสด</a:t>
            </a:r>
          </a:p>
        </p:txBody>
      </p:sp>
      <p:sp>
        <p:nvSpPr>
          <p:cNvPr id="59554" name="Rectangle 162"/>
          <p:cNvSpPr>
            <a:spLocks noChangeArrowheads="1"/>
          </p:cNvSpPr>
          <p:nvPr/>
        </p:nvSpPr>
        <p:spPr bwMode="auto">
          <a:xfrm>
            <a:off x="265113" y="69373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55" name="Rectangle 163"/>
          <p:cNvSpPr>
            <a:spLocks noChangeArrowheads="1"/>
          </p:cNvSpPr>
          <p:nvPr/>
        </p:nvSpPr>
        <p:spPr bwMode="auto">
          <a:xfrm>
            <a:off x="8089900" y="115888"/>
            <a:ext cx="3816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ส่วนของเจ้าของ</a:t>
            </a:r>
          </a:p>
        </p:txBody>
      </p:sp>
      <p:sp>
        <p:nvSpPr>
          <p:cNvPr id="59556" name="Rectangle 164"/>
          <p:cNvSpPr>
            <a:spLocks noChangeArrowheads="1"/>
          </p:cNvSpPr>
          <p:nvPr/>
        </p:nvSpPr>
        <p:spPr bwMode="auto">
          <a:xfrm>
            <a:off x="7731125" y="11588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th-TH" sz="3200" b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 b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57" name="Rectangle 165"/>
          <p:cNvSpPr>
            <a:spLocks noChangeArrowheads="1"/>
          </p:cNvSpPr>
          <p:nvPr/>
        </p:nvSpPr>
        <p:spPr bwMode="auto">
          <a:xfrm>
            <a:off x="6362700" y="1158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th-TH" altLang="th-TH"/>
              <a:t>หนี้สิน</a:t>
            </a:r>
          </a:p>
        </p:txBody>
      </p:sp>
      <p:sp>
        <p:nvSpPr>
          <p:cNvPr id="59558" name="Rectangle 166"/>
          <p:cNvSpPr>
            <a:spLocks noChangeArrowheads="1"/>
          </p:cNvSpPr>
          <p:nvPr/>
        </p:nvSpPr>
        <p:spPr bwMode="auto">
          <a:xfrm>
            <a:off x="5930900" y="115888"/>
            <a:ext cx="431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en-US" altLang="th-TH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59" name="Rectangle 167"/>
          <p:cNvSpPr>
            <a:spLocks noChangeArrowheads="1"/>
          </p:cNvSpPr>
          <p:nvPr/>
        </p:nvSpPr>
        <p:spPr bwMode="auto">
          <a:xfrm>
            <a:off x="839788" y="115888"/>
            <a:ext cx="50911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สินทรัพย์</a:t>
            </a:r>
          </a:p>
        </p:txBody>
      </p:sp>
      <p:sp>
        <p:nvSpPr>
          <p:cNvPr id="59560" name="Rectangle 168"/>
          <p:cNvSpPr>
            <a:spLocks noChangeArrowheads="1"/>
          </p:cNvSpPr>
          <p:nvPr/>
        </p:nvSpPr>
        <p:spPr bwMode="auto">
          <a:xfrm>
            <a:off x="265113" y="115888"/>
            <a:ext cx="574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 b="0">
              <a:solidFill>
                <a:srgbClr val="000066"/>
              </a:solidFill>
            </a:endParaRPr>
          </a:p>
        </p:txBody>
      </p:sp>
      <p:sp>
        <p:nvSpPr>
          <p:cNvPr id="59561" name="Text Box 169"/>
          <p:cNvSpPr txBox="1">
            <a:spLocks noChangeArrowheads="1"/>
          </p:cNvSpPr>
          <p:nvPr/>
        </p:nvSpPr>
        <p:spPr bwMode="auto">
          <a:xfrm>
            <a:off x="971550" y="4638675"/>
            <a:ext cx="8221663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th-TH"/>
              <a:t>10)    26 มี.ค.นำเงินสดของร้านไปใช้จ่ายส่วนตัว 1</a:t>
            </a:r>
            <a:r>
              <a:rPr lang="en-US" altLang="th-TH"/>
              <a:t>,</a:t>
            </a:r>
            <a:r>
              <a:rPr lang="th-TH" altLang="th-TH"/>
              <a:t>000 บาท</a:t>
            </a:r>
          </a:p>
        </p:txBody>
      </p:sp>
      <p:sp>
        <p:nvSpPr>
          <p:cNvPr id="59562" name="Rectangle 170"/>
          <p:cNvSpPr>
            <a:spLocks noChangeArrowheads="1"/>
          </p:cNvSpPr>
          <p:nvPr/>
        </p:nvSpPr>
        <p:spPr bwMode="auto">
          <a:xfrm>
            <a:off x="9458325" y="35829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ถอนใช้ส่วนตัว</a:t>
            </a:r>
          </a:p>
        </p:txBody>
      </p:sp>
      <p:sp>
        <p:nvSpPr>
          <p:cNvPr id="59563" name="Rectangle 171"/>
          <p:cNvSpPr>
            <a:spLocks noChangeArrowheads="1"/>
          </p:cNvSpPr>
          <p:nvPr/>
        </p:nvSpPr>
        <p:spPr bwMode="auto">
          <a:xfrm>
            <a:off x="8089900" y="35829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- 1,000</a:t>
            </a:r>
          </a:p>
        </p:txBody>
      </p:sp>
      <p:sp>
        <p:nvSpPr>
          <p:cNvPr id="59564" name="Rectangle 172"/>
          <p:cNvSpPr>
            <a:spLocks noChangeArrowheads="1"/>
          </p:cNvSpPr>
          <p:nvPr/>
        </p:nvSpPr>
        <p:spPr bwMode="auto">
          <a:xfrm>
            <a:off x="839788" y="35829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- 1,000</a:t>
            </a:r>
          </a:p>
        </p:txBody>
      </p:sp>
      <p:sp>
        <p:nvSpPr>
          <p:cNvPr id="59565" name="Rectangle 173"/>
          <p:cNvSpPr>
            <a:spLocks noChangeArrowheads="1"/>
          </p:cNvSpPr>
          <p:nvPr/>
        </p:nvSpPr>
        <p:spPr bwMode="auto">
          <a:xfrm>
            <a:off x="0" y="35829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10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9566" name="Text Box 174"/>
          <p:cNvSpPr txBox="1">
            <a:spLocks noChangeArrowheads="1"/>
          </p:cNvSpPr>
          <p:nvPr/>
        </p:nvSpPr>
        <p:spPr bwMode="auto">
          <a:xfrm>
            <a:off x="1560513" y="5445125"/>
            <a:ext cx="52705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/>
              <a:t>11) 31 มี.ค. จ่ายเงินเดือน 1,500 บาท</a:t>
            </a:r>
          </a:p>
        </p:txBody>
      </p:sp>
      <p:sp>
        <p:nvSpPr>
          <p:cNvPr id="59567" name="Rectangle 175"/>
          <p:cNvSpPr>
            <a:spLocks noChangeArrowheads="1"/>
          </p:cNvSpPr>
          <p:nvPr/>
        </p:nvSpPr>
        <p:spPr bwMode="auto">
          <a:xfrm>
            <a:off x="9458325" y="416083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เงินเดือน</a:t>
            </a:r>
          </a:p>
        </p:txBody>
      </p:sp>
      <p:sp>
        <p:nvSpPr>
          <p:cNvPr id="59568" name="Rectangle 176"/>
          <p:cNvSpPr>
            <a:spLocks noChangeArrowheads="1"/>
          </p:cNvSpPr>
          <p:nvPr/>
        </p:nvSpPr>
        <p:spPr bwMode="auto">
          <a:xfrm>
            <a:off x="8089900" y="41608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- 1,500</a:t>
            </a:r>
          </a:p>
        </p:txBody>
      </p:sp>
      <p:sp>
        <p:nvSpPr>
          <p:cNvPr id="59569" name="Rectangle 177"/>
          <p:cNvSpPr>
            <a:spLocks noChangeArrowheads="1"/>
          </p:cNvSpPr>
          <p:nvPr/>
        </p:nvSpPr>
        <p:spPr bwMode="auto">
          <a:xfrm>
            <a:off x="839788" y="41608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- 1,500</a:t>
            </a:r>
          </a:p>
        </p:txBody>
      </p:sp>
      <p:sp>
        <p:nvSpPr>
          <p:cNvPr id="59570" name="Rectangle 178"/>
          <p:cNvSpPr>
            <a:spLocks noChangeArrowheads="1"/>
          </p:cNvSpPr>
          <p:nvPr/>
        </p:nvSpPr>
        <p:spPr bwMode="auto">
          <a:xfrm>
            <a:off x="0" y="416083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11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9571" name="Text Box 179"/>
          <p:cNvSpPr txBox="1">
            <a:spLocks noChangeArrowheads="1"/>
          </p:cNvSpPr>
          <p:nvPr/>
        </p:nvSpPr>
        <p:spPr bwMode="auto">
          <a:xfrm>
            <a:off x="2052638" y="5445125"/>
            <a:ext cx="6132512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>
                <a:solidFill>
                  <a:srgbClr val="003399"/>
                </a:solidFill>
              </a:rPr>
              <a:t>12) 31 มี.ค. จ่ายค่าสาธารณูปโภค 950 บาท</a:t>
            </a:r>
          </a:p>
        </p:txBody>
      </p:sp>
      <p:sp>
        <p:nvSpPr>
          <p:cNvPr id="59572" name="Rectangle 180"/>
          <p:cNvSpPr>
            <a:spLocks noChangeArrowheads="1"/>
          </p:cNvSpPr>
          <p:nvPr/>
        </p:nvSpPr>
        <p:spPr bwMode="auto">
          <a:xfrm>
            <a:off x="9458325" y="4738688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>
                <a:solidFill>
                  <a:srgbClr val="FF0000"/>
                </a:solidFill>
              </a:rPr>
              <a:t>ค่าสาธารณูปโภค</a:t>
            </a:r>
          </a:p>
        </p:txBody>
      </p:sp>
      <p:sp>
        <p:nvSpPr>
          <p:cNvPr id="59573" name="Rectangle 181"/>
          <p:cNvSpPr>
            <a:spLocks noChangeArrowheads="1"/>
          </p:cNvSpPr>
          <p:nvPr/>
        </p:nvSpPr>
        <p:spPr bwMode="auto">
          <a:xfrm>
            <a:off x="8089900" y="473868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- 950</a:t>
            </a:r>
          </a:p>
        </p:txBody>
      </p:sp>
      <p:sp>
        <p:nvSpPr>
          <p:cNvPr id="59574" name="Rectangle 182"/>
          <p:cNvSpPr>
            <a:spLocks noChangeArrowheads="1"/>
          </p:cNvSpPr>
          <p:nvPr/>
        </p:nvSpPr>
        <p:spPr bwMode="auto">
          <a:xfrm>
            <a:off x="839788" y="473868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FF0000"/>
                </a:solidFill>
              </a:rPr>
              <a:t>- 950</a:t>
            </a:r>
          </a:p>
        </p:txBody>
      </p:sp>
      <p:sp>
        <p:nvSpPr>
          <p:cNvPr id="59575" name="Rectangle 183"/>
          <p:cNvSpPr>
            <a:spLocks noChangeArrowheads="1"/>
          </p:cNvSpPr>
          <p:nvPr/>
        </p:nvSpPr>
        <p:spPr bwMode="auto">
          <a:xfrm>
            <a:off x="0" y="4738688"/>
            <a:ext cx="8397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12</a:t>
            </a:r>
            <a:r>
              <a:rPr lang="th-TH" altLang="th-TH">
                <a:solidFill>
                  <a:srgbClr val="FF0000"/>
                </a:solidFill>
              </a:rPr>
              <a:t>)</a:t>
            </a:r>
            <a:endParaRPr lang="en-US" altLang="th-TH">
              <a:solidFill>
                <a:srgbClr val="FF0000"/>
              </a:solidFill>
            </a:endParaRPr>
          </a:p>
        </p:txBody>
      </p:sp>
      <p:sp>
        <p:nvSpPr>
          <p:cNvPr id="59576" name="Line 184"/>
          <p:cNvSpPr>
            <a:spLocks noChangeShapeType="1"/>
          </p:cNvSpPr>
          <p:nvPr/>
        </p:nvSpPr>
        <p:spPr bwMode="auto">
          <a:xfrm>
            <a:off x="839788" y="5316538"/>
            <a:ext cx="861853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77" name="Rectangle 185"/>
          <p:cNvSpPr>
            <a:spLocks noChangeArrowheads="1"/>
          </p:cNvSpPr>
          <p:nvPr/>
        </p:nvSpPr>
        <p:spPr bwMode="auto">
          <a:xfrm>
            <a:off x="80899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FF0000"/>
                </a:solidFill>
              </a:rPr>
              <a:t>21,400</a:t>
            </a:r>
          </a:p>
        </p:txBody>
      </p:sp>
      <p:sp>
        <p:nvSpPr>
          <p:cNvPr id="59578" name="Rectangle 186"/>
          <p:cNvSpPr>
            <a:spLocks noChangeArrowheads="1"/>
          </p:cNvSpPr>
          <p:nvPr/>
        </p:nvSpPr>
        <p:spPr bwMode="auto">
          <a:xfrm>
            <a:off x="7731125" y="5316538"/>
            <a:ext cx="358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th-TH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79" name="Rectangle 187"/>
          <p:cNvSpPr>
            <a:spLocks noChangeArrowheads="1"/>
          </p:cNvSpPr>
          <p:nvPr/>
        </p:nvSpPr>
        <p:spPr bwMode="auto">
          <a:xfrm>
            <a:off x="6362700" y="5316538"/>
            <a:ext cx="1368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1,200</a:t>
            </a:r>
          </a:p>
        </p:txBody>
      </p:sp>
      <p:sp>
        <p:nvSpPr>
          <p:cNvPr id="59580" name="Rectangle 188"/>
          <p:cNvSpPr>
            <a:spLocks noChangeArrowheads="1"/>
          </p:cNvSpPr>
          <p:nvPr/>
        </p:nvSpPr>
        <p:spPr bwMode="auto">
          <a:xfrm>
            <a:off x="5930900" y="5316538"/>
            <a:ext cx="431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en-US" altLang="th-TH" sz="32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81" name="Rectangle 189"/>
          <p:cNvSpPr>
            <a:spLocks noChangeArrowheads="1"/>
          </p:cNvSpPr>
          <p:nvPr/>
        </p:nvSpPr>
        <p:spPr bwMode="auto">
          <a:xfrm>
            <a:off x="4489450" y="5316538"/>
            <a:ext cx="1441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FF0000"/>
                </a:solidFill>
              </a:rPr>
              <a:t>15,000</a:t>
            </a:r>
          </a:p>
        </p:txBody>
      </p:sp>
      <p:sp>
        <p:nvSpPr>
          <p:cNvPr id="59582" name="Rectangle 190"/>
          <p:cNvSpPr>
            <a:spLocks noChangeArrowheads="1"/>
          </p:cNvSpPr>
          <p:nvPr/>
        </p:nvSpPr>
        <p:spPr bwMode="auto">
          <a:xfrm>
            <a:off x="3265488" y="5316538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FF0000"/>
                </a:solidFill>
              </a:rPr>
              <a:t>1,200</a:t>
            </a:r>
          </a:p>
        </p:txBody>
      </p:sp>
      <p:sp>
        <p:nvSpPr>
          <p:cNvPr id="59583" name="Rectangle 191"/>
          <p:cNvSpPr>
            <a:spLocks noChangeArrowheads="1"/>
          </p:cNvSpPr>
          <p:nvPr/>
        </p:nvSpPr>
        <p:spPr bwMode="auto">
          <a:xfrm>
            <a:off x="2089150" y="5316538"/>
            <a:ext cx="1176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59584" name="Rectangle 192"/>
          <p:cNvSpPr>
            <a:spLocks noChangeArrowheads="1"/>
          </p:cNvSpPr>
          <p:nvPr/>
        </p:nvSpPr>
        <p:spPr bwMode="auto">
          <a:xfrm>
            <a:off x="839788" y="5316538"/>
            <a:ext cx="1249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>
                <a:solidFill>
                  <a:srgbClr val="FF0000"/>
                </a:solidFill>
              </a:rPr>
              <a:t>5,800</a:t>
            </a:r>
          </a:p>
        </p:txBody>
      </p:sp>
      <p:sp>
        <p:nvSpPr>
          <p:cNvPr id="59585" name="Line 193"/>
          <p:cNvSpPr>
            <a:spLocks noChangeShapeType="1"/>
          </p:cNvSpPr>
          <p:nvPr/>
        </p:nvSpPr>
        <p:spPr bwMode="auto">
          <a:xfrm>
            <a:off x="839788" y="5857875"/>
            <a:ext cx="861853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9586" name="Line 194"/>
          <p:cNvSpPr>
            <a:spLocks noChangeShapeType="1"/>
          </p:cNvSpPr>
          <p:nvPr/>
        </p:nvSpPr>
        <p:spPr bwMode="auto">
          <a:xfrm>
            <a:off x="838200" y="5894388"/>
            <a:ext cx="861853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12813" y="4005263"/>
            <a:ext cx="4897437" cy="1296987"/>
            <a:chOff x="657" y="2976"/>
            <a:chExt cx="2541" cy="817"/>
          </a:xfrm>
        </p:grpSpPr>
        <p:sp>
          <p:nvSpPr>
            <p:cNvPr id="59588" name="AutoShape 196"/>
            <p:cNvSpPr>
              <a:spLocks/>
            </p:cNvSpPr>
            <p:nvPr/>
          </p:nvSpPr>
          <p:spPr bwMode="auto">
            <a:xfrm rot="16200000">
              <a:off x="1701" y="2295"/>
              <a:ext cx="454" cy="2541"/>
            </a:xfrm>
            <a:prstGeom prst="rightBrace">
              <a:avLst>
                <a:gd name="adj1" fmla="val 46641"/>
                <a:gd name="adj2" fmla="val 50000"/>
              </a:avLst>
            </a:prstGeom>
            <a:solidFill>
              <a:srgbClr val="F8F8F8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9589" name="Rectangle 197"/>
            <p:cNvSpPr>
              <a:spLocks noChangeArrowheads="1"/>
            </p:cNvSpPr>
            <p:nvPr/>
          </p:nvSpPr>
          <p:spPr bwMode="auto">
            <a:xfrm>
              <a:off x="1519" y="2976"/>
              <a:ext cx="771" cy="318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th-TH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22,600</a:t>
              </a:r>
              <a:endParaRPr lang="th-TH" altLang="th-TH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6384925" y="4005263"/>
            <a:ext cx="2952750" cy="1296987"/>
            <a:chOff x="3424" y="2976"/>
            <a:chExt cx="1407" cy="817"/>
          </a:xfrm>
        </p:grpSpPr>
        <p:sp>
          <p:nvSpPr>
            <p:cNvPr id="59591" name="AutoShape 199"/>
            <p:cNvSpPr>
              <a:spLocks/>
            </p:cNvSpPr>
            <p:nvPr/>
          </p:nvSpPr>
          <p:spPr bwMode="auto">
            <a:xfrm rot="16200000">
              <a:off x="3901" y="2862"/>
              <a:ext cx="454" cy="1407"/>
            </a:xfrm>
            <a:prstGeom prst="rightBrace">
              <a:avLst>
                <a:gd name="adj1" fmla="val 25826"/>
                <a:gd name="adj2" fmla="val 50000"/>
              </a:avLst>
            </a:prstGeom>
            <a:solidFill>
              <a:srgbClr val="F8F8F8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9592" name="Rectangle 200"/>
            <p:cNvSpPr>
              <a:spLocks noChangeArrowheads="1"/>
            </p:cNvSpPr>
            <p:nvPr/>
          </p:nvSpPr>
          <p:spPr bwMode="auto">
            <a:xfrm>
              <a:off x="3742" y="2976"/>
              <a:ext cx="771" cy="318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th-TH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22,600</a:t>
              </a:r>
              <a:endParaRPr lang="th-TH" altLang="th-TH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791" name="Oval 399"/>
          <p:cNvSpPr>
            <a:spLocks noChangeArrowheads="1"/>
          </p:cNvSpPr>
          <p:nvPr/>
        </p:nvSpPr>
        <p:spPr bwMode="auto">
          <a:xfrm>
            <a:off x="0" y="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20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59792" name="Oval 400"/>
          <p:cNvSpPr>
            <a:spLocks noChangeArrowheads="1"/>
          </p:cNvSpPr>
          <p:nvPr/>
        </p:nvSpPr>
        <p:spPr bwMode="auto">
          <a:xfrm>
            <a:off x="0" y="69215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21</a:t>
            </a:r>
            <a:endParaRPr lang="th-TH" altLang="th-TH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5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5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5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61" grpId="0" animBg="1"/>
      <p:bldP spid="59561" grpId="1" animBg="1"/>
      <p:bldP spid="59562" grpId="0"/>
      <p:bldP spid="59563" grpId="0"/>
      <p:bldP spid="59564" grpId="0"/>
      <p:bldP spid="59565" grpId="0"/>
      <p:bldP spid="59566" grpId="0" animBg="1"/>
      <p:bldP spid="59566" grpId="1" animBg="1"/>
      <p:bldP spid="59567" grpId="0"/>
      <p:bldP spid="59568" grpId="0"/>
      <p:bldP spid="59569" grpId="0"/>
      <p:bldP spid="59570" grpId="0"/>
      <p:bldP spid="59571" grpId="0" animBg="1"/>
      <p:bldP spid="59571" grpId="1" animBg="1"/>
      <p:bldP spid="59572" grpId="0"/>
      <p:bldP spid="59573" grpId="0"/>
      <p:bldP spid="59574" grpId="0"/>
      <p:bldP spid="59575" grpId="0"/>
      <p:bldP spid="59576" grpId="0" animBg="1"/>
      <p:bldP spid="59577" grpId="0"/>
      <p:bldP spid="59578" grpId="0"/>
      <p:bldP spid="59579" grpId="0"/>
      <p:bldP spid="59580" grpId="0"/>
      <p:bldP spid="59581" grpId="0"/>
      <p:bldP spid="59582" grpId="0"/>
      <p:bldP spid="59583" grpId="0"/>
      <p:bldP spid="59584" grpId="0"/>
      <p:bldP spid="59585" grpId="0" animBg="1"/>
      <p:bldP spid="595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269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9458325" y="57658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089900" y="57658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21,400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731125" y="576580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362700" y="57658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930900" y="5765800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en-US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489450" y="57658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15,000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3265488" y="5765800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1,200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2089150" y="5765800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600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839788" y="5765800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5,800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65113" y="576580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9458325" y="5246688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ค่าสาธารณูปโภค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8089900" y="52466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- 950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7731125" y="524668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6362700" y="52466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930900" y="5246688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4489450" y="524668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3265488" y="524668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2089150" y="5246688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839788" y="5246688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- 950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265113" y="524668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12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9458325" y="472757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เงินเดือน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8089900" y="47275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- 1,500</a:t>
            </a:r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7731125" y="472757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6362700" y="47275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5930900" y="4727575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4489450" y="472757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3265488" y="472757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2089150" y="4727575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839788" y="4727575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- 1,500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265113" y="472757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11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9458325" y="4208463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ถอนใช้ส่วนตัว</a:t>
            </a:r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8089900" y="42084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- 1,000</a:t>
            </a:r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7731125" y="4208463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6362700" y="42084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5930900" y="4208463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4489450" y="4208463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3265488" y="4208463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2089150" y="4208463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839788" y="4208463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- 1,000</a:t>
            </a:r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265113" y="4208463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10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9458325" y="4021138"/>
            <a:ext cx="24479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8089900" y="4021138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7731125" y="4021138"/>
            <a:ext cx="3587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6362700" y="4021138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5930900" y="4021138"/>
            <a:ext cx="431800" cy="1873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4489450" y="4021138"/>
            <a:ext cx="1441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3265488" y="4021138"/>
            <a:ext cx="12239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66" name="Rectangle 50"/>
          <p:cNvSpPr>
            <a:spLocks noChangeArrowheads="1"/>
          </p:cNvSpPr>
          <p:nvPr/>
        </p:nvSpPr>
        <p:spPr bwMode="auto">
          <a:xfrm>
            <a:off x="2089150" y="4021138"/>
            <a:ext cx="117633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839788" y="4021138"/>
            <a:ext cx="12493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68" name="Rectangle 52"/>
          <p:cNvSpPr>
            <a:spLocks noChangeArrowheads="1"/>
          </p:cNvSpPr>
          <p:nvPr/>
        </p:nvSpPr>
        <p:spPr bwMode="auto">
          <a:xfrm>
            <a:off x="265113" y="4021138"/>
            <a:ext cx="5746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>
            <a:off x="9458325" y="3833813"/>
            <a:ext cx="24479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0" name="Rectangle 54"/>
          <p:cNvSpPr>
            <a:spLocks noChangeArrowheads="1"/>
          </p:cNvSpPr>
          <p:nvPr/>
        </p:nvSpPr>
        <p:spPr bwMode="auto">
          <a:xfrm>
            <a:off x="8089900" y="3833813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1" name="Rectangle 55"/>
          <p:cNvSpPr>
            <a:spLocks noChangeArrowheads="1"/>
          </p:cNvSpPr>
          <p:nvPr/>
        </p:nvSpPr>
        <p:spPr bwMode="auto">
          <a:xfrm>
            <a:off x="7731125" y="3833813"/>
            <a:ext cx="3587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2" name="Rectangle 56"/>
          <p:cNvSpPr>
            <a:spLocks noChangeArrowheads="1"/>
          </p:cNvSpPr>
          <p:nvPr/>
        </p:nvSpPr>
        <p:spPr bwMode="auto">
          <a:xfrm>
            <a:off x="6362700" y="3833813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73" name="Rectangle 57"/>
          <p:cNvSpPr>
            <a:spLocks noChangeArrowheads="1"/>
          </p:cNvSpPr>
          <p:nvPr/>
        </p:nvSpPr>
        <p:spPr bwMode="auto">
          <a:xfrm>
            <a:off x="5930900" y="3833813"/>
            <a:ext cx="431800" cy="1873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4" name="Rectangle 58"/>
          <p:cNvSpPr>
            <a:spLocks noChangeArrowheads="1"/>
          </p:cNvSpPr>
          <p:nvPr/>
        </p:nvSpPr>
        <p:spPr bwMode="auto">
          <a:xfrm>
            <a:off x="4489450" y="3833813"/>
            <a:ext cx="1441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5" name="Rectangle 59"/>
          <p:cNvSpPr>
            <a:spLocks noChangeArrowheads="1"/>
          </p:cNvSpPr>
          <p:nvPr/>
        </p:nvSpPr>
        <p:spPr bwMode="auto">
          <a:xfrm>
            <a:off x="3265488" y="3833813"/>
            <a:ext cx="12239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6" name="Rectangle 60"/>
          <p:cNvSpPr>
            <a:spLocks noChangeArrowheads="1"/>
          </p:cNvSpPr>
          <p:nvPr/>
        </p:nvSpPr>
        <p:spPr bwMode="auto">
          <a:xfrm>
            <a:off x="2089150" y="3833813"/>
            <a:ext cx="117633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77" name="Rectangle 61"/>
          <p:cNvSpPr>
            <a:spLocks noChangeArrowheads="1"/>
          </p:cNvSpPr>
          <p:nvPr/>
        </p:nvSpPr>
        <p:spPr bwMode="auto">
          <a:xfrm>
            <a:off x="839788" y="3833813"/>
            <a:ext cx="12493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78" name="Rectangle 62"/>
          <p:cNvSpPr>
            <a:spLocks noChangeArrowheads="1"/>
          </p:cNvSpPr>
          <p:nvPr/>
        </p:nvSpPr>
        <p:spPr bwMode="auto">
          <a:xfrm>
            <a:off x="265113" y="3833813"/>
            <a:ext cx="5746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79" name="Rectangle 63"/>
          <p:cNvSpPr>
            <a:spLocks noChangeArrowheads="1"/>
          </p:cNvSpPr>
          <p:nvPr/>
        </p:nvSpPr>
        <p:spPr bwMode="auto">
          <a:xfrm>
            <a:off x="9458325" y="33147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รายได้</a:t>
            </a:r>
          </a:p>
        </p:txBody>
      </p:sp>
      <p:sp>
        <p:nvSpPr>
          <p:cNvPr id="60480" name="Rectangle 64"/>
          <p:cNvSpPr>
            <a:spLocks noChangeArrowheads="1"/>
          </p:cNvSpPr>
          <p:nvPr/>
        </p:nvSpPr>
        <p:spPr bwMode="auto">
          <a:xfrm>
            <a:off x="8089900" y="33147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1,300</a:t>
            </a:r>
          </a:p>
        </p:txBody>
      </p:sp>
      <p:sp>
        <p:nvSpPr>
          <p:cNvPr id="60481" name="Rectangle 65"/>
          <p:cNvSpPr>
            <a:spLocks noChangeArrowheads="1"/>
          </p:cNvSpPr>
          <p:nvPr/>
        </p:nvSpPr>
        <p:spPr bwMode="auto">
          <a:xfrm>
            <a:off x="7731125" y="331470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82" name="Rectangle 66"/>
          <p:cNvSpPr>
            <a:spLocks noChangeArrowheads="1"/>
          </p:cNvSpPr>
          <p:nvPr/>
        </p:nvSpPr>
        <p:spPr bwMode="auto">
          <a:xfrm>
            <a:off x="6362700" y="33147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83" name="Rectangle 67"/>
          <p:cNvSpPr>
            <a:spLocks noChangeArrowheads="1"/>
          </p:cNvSpPr>
          <p:nvPr/>
        </p:nvSpPr>
        <p:spPr bwMode="auto">
          <a:xfrm>
            <a:off x="5930900" y="3314700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84" name="Rectangle 68"/>
          <p:cNvSpPr>
            <a:spLocks noChangeArrowheads="1"/>
          </p:cNvSpPr>
          <p:nvPr/>
        </p:nvSpPr>
        <p:spPr bwMode="auto">
          <a:xfrm>
            <a:off x="4489450" y="33147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85" name="Rectangle 69"/>
          <p:cNvSpPr>
            <a:spLocks noChangeArrowheads="1"/>
          </p:cNvSpPr>
          <p:nvPr/>
        </p:nvSpPr>
        <p:spPr bwMode="auto">
          <a:xfrm>
            <a:off x="3265488" y="3314700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86" name="Rectangle 70"/>
          <p:cNvSpPr>
            <a:spLocks noChangeArrowheads="1"/>
          </p:cNvSpPr>
          <p:nvPr/>
        </p:nvSpPr>
        <p:spPr bwMode="auto">
          <a:xfrm>
            <a:off x="2089150" y="3314700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1,300</a:t>
            </a:r>
          </a:p>
        </p:txBody>
      </p:sp>
      <p:sp>
        <p:nvSpPr>
          <p:cNvPr id="60487" name="Rectangle 71"/>
          <p:cNvSpPr>
            <a:spLocks noChangeArrowheads="1"/>
          </p:cNvSpPr>
          <p:nvPr/>
        </p:nvSpPr>
        <p:spPr bwMode="auto">
          <a:xfrm>
            <a:off x="839788" y="3314700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88" name="Rectangle 72"/>
          <p:cNvSpPr>
            <a:spLocks noChangeArrowheads="1"/>
          </p:cNvSpPr>
          <p:nvPr/>
        </p:nvSpPr>
        <p:spPr bwMode="auto">
          <a:xfrm>
            <a:off x="265113" y="331470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7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89" name="Rectangle 73"/>
          <p:cNvSpPr>
            <a:spLocks noChangeArrowheads="1"/>
          </p:cNvSpPr>
          <p:nvPr/>
        </p:nvSpPr>
        <p:spPr bwMode="auto">
          <a:xfrm>
            <a:off x="9458325" y="2795588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ค่าเช่าร้าน</a:t>
            </a:r>
          </a:p>
        </p:txBody>
      </p:sp>
      <p:sp>
        <p:nvSpPr>
          <p:cNvPr id="60490" name="Rectangle 74"/>
          <p:cNvSpPr>
            <a:spLocks noChangeArrowheads="1"/>
          </p:cNvSpPr>
          <p:nvPr/>
        </p:nvSpPr>
        <p:spPr bwMode="auto">
          <a:xfrm>
            <a:off x="8089900" y="27955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- 750</a:t>
            </a:r>
          </a:p>
        </p:txBody>
      </p:sp>
      <p:sp>
        <p:nvSpPr>
          <p:cNvPr id="60491" name="Rectangle 75"/>
          <p:cNvSpPr>
            <a:spLocks noChangeArrowheads="1"/>
          </p:cNvSpPr>
          <p:nvPr/>
        </p:nvSpPr>
        <p:spPr bwMode="auto">
          <a:xfrm>
            <a:off x="7731125" y="279558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92" name="Rectangle 76"/>
          <p:cNvSpPr>
            <a:spLocks noChangeArrowheads="1"/>
          </p:cNvSpPr>
          <p:nvPr/>
        </p:nvSpPr>
        <p:spPr bwMode="auto">
          <a:xfrm>
            <a:off x="6362700" y="27955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93" name="Rectangle 77"/>
          <p:cNvSpPr>
            <a:spLocks noChangeArrowheads="1"/>
          </p:cNvSpPr>
          <p:nvPr/>
        </p:nvSpPr>
        <p:spPr bwMode="auto">
          <a:xfrm>
            <a:off x="5930900" y="2795588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94" name="Rectangle 78"/>
          <p:cNvSpPr>
            <a:spLocks noChangeArrowheads="1"/>
          </p:cNvSpPr>
          <p:nvPr/>
        </p:nvSpPr>
        <p:spPr bwMode="auto">
          <a:xfrm>
            <a:off x="4489450" y="279558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95" name="Rectangle 79"/>
          <p:cNvSpPr>
            <a:spLocks noChangeArrowheads="1"/>
          </p:cNvSpPr>
          <p:nvPr/>
        </p:nvSpPr>
        <p:spPr bwMode="auto">
          <a:xfrm>
            <a:off x="3265488" y="279558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96" name="Rectangle 80"/>
          <p:cNvSpPr>
            <a:spLocks noChangeArrowheads="1"/>
          </p:cNvSpPr>
          <p:nvPr/>
        </p:nvSpPr>
        <p:spPr bwMode="auto">
          <a:xfrm>
            <a:off x="2089150" y="2795588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497" name="Rectangle 81"/>
          <p:cNvSpPr>
            <a:spLocks noChangeArrowheads="1"/>
          </p:cNvSpPr>
          <p:nvPr/>
        </p:nvSpPr>
        <p:spPr bwMode="auto">
          <a:xfrm>
            <a:off x="839788" y="2795588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- 750</a:t>
            </a:r>
          </a:p>
        </p:txBody>
      </p:sp>
      <p:sp>
        <p:nvSpPr>
          <p:cNvPr id="60498" name="Rectangle 82"/>
          <p:cNvSpPr>
            <a:spLocks noChangeArrowheads="1"/>
          </p:cNvSpPr>
          <p:nvPr/>
        </p:nvSpPr>
        <p:spPr bwMode="auto">
          <a:xfrm>
            <a:off x="265113" y="279558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6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499" name="Rectangle 83"/>
          <p:cNvSpPr>
            <a:spLocks noChangeArrowheads="1"/>
          </p:cNvSpPr>
          <p:nvPr/>
        </p:nvSpPr>
        <p:spPr bwMode="auto">
          <a:xfrm>
            <a:off x="9458325" y="227647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รายได้</a:t>
            </a:r>
          </a:p>
        </p:txBody>
      </p:sp>
      <p:sp>
        <p:nvSpPr>
          <p:cNvPr id="60500" name="Rectangle 84"/>
          <p:cNvSpPr>
            <a:spLocks noChangeArrowheads="1"/>
          </p:cNvSpPr>
          <p:nvPr/>
        </p:nvSpPr>
        <p:spPr bwMode="auto">
          <a:xfrm>
            <a:off x="8089900" y="22764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4,300</a:t>
            </a:r>
          </a:p>
        </p:txBody>
      </p:sp>
      <p:sp>
        <p:nvSpPr>
          <p:cNvPr id="60501" name="Rectangle 85"/>
          <p:cNvSpPr>
            <a:spLocks noChangeArrowheads="1"/>
          </p:cNvSpPr>
          <p:nvPr/>
        </p:nvSpPr>
        <p:spPr bwMode="auto">
          <a:xfrm>
            <a:off x="7731125" y="227647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02" name="Rectangle 86"/>
          <p:cNvSpPr>
            <a:spLocks noChangeArrowheads="1"/>
          </p:cNvSpPr>
          <p:nvPr/>
        </p:nvSpPr>
        <p:spPr bwMode="auto">
          <a:xfrm>
            <a:off x="6362700" y="22764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03" name="Rectangle 87"/>
          <p:cNvSpPr>
            <a:spLocks noChangeArrowheads="1"/>
          </p:cNvSpPr>
          <p:nvPr/>
        </p:nvSpPr>
        <p:spPr bwMode="auto">
          <a:xfrm>
            <a:off x="5930900" y="2276475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04" name="Rectangle 88"/>
          <p:cNvSpPr>
            <a:spLocks noChangeArrowheads="1"/>
          </p:cNvSpPr>
          <p:nvPr/>
        </p:nvSpPr>
        <p:spPr bwMode="auto">
          <a:xfrm>
            <a:off x="4489450" y="227647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05" name="Rectangle 89"/>
          <p:cNvSpPr>
            <a:spLocks noChangeArrowheads="1"/>
          </p:cNvSpPr>
          <p:nvPr/>
        </p:nvSpPr>
        <p:spPr bwMode="auto">
          <a:xfrm>
            <a:off x="3265488" y="227647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06" name="Rectangle 90"/>
          <p:cNvSpPr>
            <a:spLocks noChangeArrowheads="1"/>
          </p:cNvSpPr>
          <p:nvPr/>
        </p:nvSpPr>
        <p:spPr bwMode="auto">
          <a:xfrm>
            <a:off x="2089150" y="2276475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07" name="Rectangle 91"/>
          <p:cNvSpPr>
            <a:spLocks noChangeArrowheads="1"/>
          </p:cNvSpPr>
          <p:nvPr/>
        </p:nvSpPr>
        <p:spPr bwMode="auto">
          <a:xfrm>
            <a:off x="839788" y="2276475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4,300</a:t>
            </a:r>
          </a:p>
        </p:txBody>
      </p:sp>
      <p:sp>
        <p:nvSpPr>
          <p:cNvPr id="60508" name="Rectangle 92"/>
          <p:cNvSpPr>
            <a:spLocks noChangeArrowheads="1"/>
          </p:cNvSpPr>
          <p:nvPr/>
        </p:nvSpPr>
        <p:spPr bwMode="auto">
          <a:xfrm>
            <a:off x="265113" y="227647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09" name="Rectangle 93"/>
          <p:cNvSpPr>
            <a:spLocks noChangeArrowheads="1"/>
          </p:cNvSpPr>
          <p:nvPr/>
        </p:nvSpPr>
        <p:spPr bwMode="auto">
          <a:xfrm>
            <a:off x="9458325" y="2089150"/>
            <a:ext cx="24479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0" name="Rectangle 94"/>
          <p:cNvSpPr>
            <a:spLocks noChangeArrowheads="1"/>
          </p:cNvSpPr>
          <p:nvPr/>
        </p:nvSpPr>
        <p:spPr bwMode="auto">
          <a:xfrm>
            <a:off x="8089900" y="2089150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1" name="Rectangle 95"/>
          <p:cNvSpPr>
            <a:spLocks noChangeArrowheads="1"/>
          </p:cNvSpPr>
          <p:nvPr/>
        </p:nvSpPr>
        <p:spPr bwMode="auto">
          <a:xfrm>
            <a:off x="7731125" y="2089150"/>
            <a:ext cx="3587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2" name="Rectangle 96"/>
          <p:cNvSpPr>
            <a:spLocks noChangeArrowheads="1"/>
          </p:cNvSpPr>
          <p:nvPr/>
        </p:nvSpPr>
        <p:spPr bwMode="auto">
          <a:xfrm>
            <a:off x="6362700" y="2089150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13" name="Rectangle 97"/>
          <p:cNvSpPr>
            <a:spLocks noChangeArrowheads="1"/>
          </p:cNvSpPr>
          <p:nvPr/>
        </p:nvSpPr>
        <p:spPr bwMode="auto">
          <a:xfrm>
            <a:off x="5930900" y="2089150"/>
            <a:ext cx="431800" cy="1873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4" name="Rectangle 98"/>
          <p:cNvSpPr>
            <a:spLocks noChangeArrowheads="1"/>
          </p:cNvSpPr>
          <p:nvPr/>
        </p:nvSpPr>
        <p:spPr bwMode="auto">
          <a:xfrm>
            <a:off x="4489450" y="2089150"/>
            <a:ext cx="1441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5" name="Rectangle 99"/>
          <p:cNvSpPr>
            <a:spLocks noChangeArrowheads="1"/>
          </p:cNvSpPr>
          <p:nvPr/>
        </p:nvSpPr>
        <p:spPr bwMode="auto">
          <a:xfrm>
            <a:off x="3265488" y="2089150"/>
            <a:ext cx="12239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16" name="Rectangle 100"/>
          <p:cNvSpPr>
            <a:spLocks noChangeArrowheads="1"/>
          </p:cNvSpPr>
          <p:nvPr/>
        </p:nvSpPr>
        <p:spPr bwMode="auto">
          <a:xfrm>
            <a:off x="2089150" y="2089150"/>
            <a:ext cx="117633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7" name="Rectangle 101"/>
          <p:cNvSpPr>
            <a:spLocks noChangeArrowheads="1"/>
          </p:cNvSpPr>
          <p:nvPr/>
        </p:nvSpPr>
        <p:spPr bwMode="auto">
          <a:xfrm>
            <a:off x="839788" y="2089150"/>
            <a:ext cx="12493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18" name="Rectangle 102"/>
          <p:cNvSpPr>
            <a:spLocks noChangeArrowheads="1"/>
          </p:cNvSpPr>
          <p:nvPr/>
        </p:nvSpPr>
        <p:spPr bwMode="auto">
          <a:xfrm>
            <a:off x="265113" y="2089150"/>
            <a:ext cx="5746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19" name="Rectangle 103"/>
          <p:cNvSpPr>
            <a:spLocks noChangeArrowheads="1"/>
          </p:cNvSpPr>
          <p:nvPr/>
        </p:nvSpPr>
        <p:spPr bwMode="auto">
          <a:xfrm>
            <a:off x="9458325" y="1901825"/>
            <a:ext cx="24479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0" name="Rectangle 104"/>
          <p:cNvSpPr>
            <a:spLocks noChangeArrowheads="1"/>
          </p:cNvSpPr>
          <p:nvPr/>
        </p:nvSpPr>
        <p:spPr bwMode="auto">
          <a:xfrm>
            <a:off x="8089900" y="1901825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1" name="Rectangle 105"/>
          <p:cNvSpPr>
            <a:spLocks noChangeArrowheads="1"/>
          </p:cNvSpPr>
          <p:nvPr/>
        </p:nvSpPr>
        <p:spPr bwMode="auto">
          <a:xfrm>
            <a:off x="7731125" y="1901825"/>
            <a:ext cx="3587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2" name="Rectangle 106"/>
          <p:cNvSpPr>
            <a:spLocks noChangeArrowheads="1"/>
          </p:cNvSpPr>
          <p:nvPr/>
        </p:nvSpPr>
        <p:spPr bwMode="auto">
          <a:xfrm>
            <a:off x="6362700" y="1901825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5930900" y="1901825"/>
            <a:ext cx="431800" cy="1873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4" name="Rectangle 108"/>
          <p:cNvSpPr>
            <a:spLocks noChangeArrowheads="1"/>
          </p:cNvSpPr>
          <p:nvPr/>
        </p:nvSpPr>
        <p:spPr bwMode="auto">
          <a:xfrm>
            <a:off x="4489450" y="1901825"/>
            <a:ext cx="1441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25" name="Rectangle 109"/>
          <p:cNvSpPr>
            <a:spLocks noChangeArrowheads="1"/>
          </p:cNvSpPr>
          <p:nvPr/>
        </p:nvSpPr>
        <p:spPr bwMode="auto">
          <a:xfrm>
            <a:off x="3265488" y="1901825"/>
            <a:ext cx="12239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6" name="Rectangle 110"/>
          <p:cNvSpPr>
            <a:spLocks noChangeArrowheads="1"/>
          </p:cNvSpPr>
          <p:nvPr/>
        </p:nvSpPr>
        <p:spPr bwMode="auto">
          <a:xfrm>
            <a:off x="2089150" y="1901825"/>
            <a:ext cx="117633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7" name="Rectangle 111"/>
          <p:cNvSpPr>
            <a:spLocks noChangeArrowheads="1"/>
          </p:cNvSpPr>
          <p:nvPr/>
        </p:nvSpPr>
        <p:spPr bwMode="auto">
          <a:xfrm>
            <a:off x="839788" y="1901825"/>
            <a:ext cx="12493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28" name="Rectangle 112"/>
          <p:cNvSpPr>
            <a:spLocks noChangeArrowheads="1"/>
          </p:cNvSpPr>
          <p:nvPr/>
        </p:nvSpPr>
        <p:spPr bwMode="auto">
          <a:xfrm>
            <a:off x="265113" y="1901825"/>
            <a:ext cx="5746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29" name="Rectangle 113"/>
          <p:cNvSpPr>
            <a:spLocks noChangeArrowheads="1"/>
          </p:cNvSpPr>
          <p:nvPr/>
        </p:nvSpPr>
        <p:spPr bwMode="auto">
          <a:xfrm>
            <a:off x="9458325" y="1714500"/>
            <a:ext cx="24479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0" name="Rectangle 114"/>
          <p:cNvSpPr>
            <a:spLocks noChangeArrowheads="1"/>
          </p:cNvSpPr>
          <p:nvPr/>
        </p:nvSpPr>
        <p:spPr bwMode="auto">
          <a:xfrm>
            <a:off x="8089900" y="1714500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1" name="Rectangle 115"/>
          <p:cNvSpPr>
            <a:spLocks noChangeArrowheads="1"/>
          </p:cNvSpPr>
          <p:nvPr/>
        </p:nvSpPr>
        <p:spPr bwMode="auto">
          <a:xfrm>
            <a:off x="7731125" y="1714500"/>
            <a:ext cx="3587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2" name="Rectangle 116"/>
          <p:cNvSpPr>
            <a:spLocks noChangeArrowheads="1"/>
          </p:cNvSpPr>
          <p:nvPr/>
        </p:nvSpPr>
        <p:spPr bwMode="auto">
          <a:xfrm>
            <a:off x="6362700" y="1714500"/>
            <a:ext cx="136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3" name="Rectangle 117"/>
          <p:cNvSpPr>
            <a:spLocks noChangeArrowheads="1"/>
          </p:cNvSpPr>
          <p:nvPr/>
        </p:nvSpPr>
        <p:spPr bwMode="auto">
          <a:xfrm>
            <a:off x="5930900" y="1714500"/>
            <a:ext cx="431800" cy="1873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4" name="Rectangle 118"/>
          <p:cNvSpPr>
            <a:spLocks noChangeArrowheads="1"/>
          </p:cNvSpPr>
          <p:nvPr/>
        </p:nvSpPr>
        <p:spPr bwMode="auto">
          <a:xfrm>
            <a:off x="4489450" y="1714500"/>
            <a:ext cx="1441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35" name="Rectangle 119"/>
          <p:cNvSpPr>
            <a:spLocks noChangeArrowheads="1"/>
          </p:cNvSpPr>
          <p:nvPr/>
        </p:nvSpPr>
        <p:spPr bwMode="auto">
          <a:xfrm>
            <a:off x="3265488" y="1714500"/>
            <a:ext cx="12239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6" name="Rectangle 120"/>
          <p:cNvSpPr>
            <a:spLocks noChangeArrowheads="1"/>
          </p:cNvSpPr>
          <p:nvPr/>
        </p:nvSpPr>
        <p:spPr bwMode="auto">
          <a:xfrm>
            <a:off x="2089150" y="1714500"/>
            <a:ext cx="117633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2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37" name="Rectangle 121"/>
          <p:cNvSpPr>
            <a:spLocks noChangeArrowheads="1"/>
          </p:cNvSpPr>
          <p:nvPr/>
        </p:nvSpPr>
        <p:spPr bwMode="auto">
          <a:xfrm>
            <a:off x="839788" y="1714500"/>
            <a:ext cx="124936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38" name="Rectangle 122"/>
          <p:cNvSpPr>
            <a:spLocks noChangeArrowheads="1"/>
          </p:cNvSpPr>
          <p:nvPr/>
        </p:nvSpPr>
        <p:spPr bwMode="auto">
          <a:xfrm>
            <a:off x="265113" y="1714500"/>
            <a:ext cx="5746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39" name="Rectangle 123"/>
          <p:cNvSpPr>
            <a:spLocks noChangeArrowheads="1"/>
          </p:cNvSpPr>
          <p:nvPr/>
        </p:nvSpPr>
        <p:spPr bwMode="auto">
          <a:xfrm>
            <a:off x="9458325" y="1195388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เงินลงทุนเริ่มแรก</a:t>
            </a:r>
          </a:p>
        </p:txBody>
      </p:sp>
      <p:sp>
        <p:nvSpPr>
          <p:cNvPr id="60540" name="Rectangle 124"/>
          <p:cNvSpPr>
            <a:spLocks noChangeArrowheads="1"/>
          </p:cNvSpPr>
          <p:nvPr/>
        </p:nvSpPr>
        <p:spPr bwMode="auto">
          <a:xfrm>
            <a:off x="8089900" y="11953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60541" name="Rectangle 125"/>
          <p:cNvSpPr>
            <a:spLocks noChangeArrowheads="1"/>
          </p:cNvSpPr>
          <p:nvPr/>
        </p:nvSpPr>
        <p:spPr bwMode="auto">
          <a:xfrm>
            <a:off x="7731125" y="119538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42" name="Rectangle 126"/>
          <p:cNvSpPr>
            <a:spLocks noChangeArrowheads="1"/>
          </p:cNvSpPr>
          <p:nvPr/>
        </p:nvSpPr>
        <p:spPr bwMode="auto">
          <a:xfrm>
            <a:off x="6362700" y="11953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43" name="Rectangle 127"/>
          <p:cNvSpPr>
            <a:spLocks noChangeArrowheads="1"/>
          </p:cNvSpPr>
          <p:nvPr/>
        </p:nvSpPr>
        <p:spPr bwMode="auto">
          <a:xfrm>
            <a:off x="5930900" y="1195388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44" name="Rectangle 128"/>
          <p:cNvSpPr>
            <a:spLocks noChangeArrowheads="1"/>
          </p:cNvSpPr>
          <p:nvPr/>
        </p:nvSpPr>
        <p:spPr bwMode="auto">
          <a:xfrm>
            <a:off x="4489450" y="119538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45" name="Rectangle 129"/>
          <p:cNvSpPr>
            <a:spLocks noChangeArrowheads="1"/>
          </p:cNvSpPr>
          <p:nvPr/>
        </p:nvSpPr>
        <p:spPr bwMode="auto">
          <a:xfrm>
            <a:off x="3265488" y="119538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46" name="Rectangle 130"/>
          <p:cNvSpPr>
            <a:spLocks noChangeArrowheads="1"/>
          </p:cNvSpPr>
          <p:nvPr/>
        </p:nvSpPr>
        <p:spPr bwMode="auto">
          <a:xfrm>
            <a:off x="2089150" y="1195388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47" name="Rectangle 131"/>
          <p:cNvSpPr>
            <a:spLocks noChangeArrowheads="1"/>
          </p:cNvSpPr>
          <p:nvPr/>
        </p:nvSpPr>
        <p:spPr bwMode="auto">
          <a:xfrm>
            <a:off x="839788" y="1195388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60548" name="Rectangle 132"/>
          <p:cNvSpPr>
            <a:spLocks noChangeArrowheads="1"/>
          </p:cNvSpPr>
          <p:nvPr/>
        </p:nvSpPr>
        <p:spPr bwMode="auto">
          <a:xfrm>
            <a:off x="265113" y="119538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49" name="Rectangle 133"/>
          <p:cNvSpPr>
            <a:spLocks noChangeArrowheads="1"/>
          </p:cNvSpPr>
          <p:nvPr/>
        </p:nvSpPr>
        <p:spPr bwMode="auto">
          <a:xfrm>
            <a:off x="8089900" y="676275"/>
            <a:ext cx="381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ทุน + รายได้ </a:t>
            </a:r>
            <a:r>
              <a:rPr lang="en-US" altLang="th-TH" sz="3200">
                <a:solidFill>
                  <a:srgbClr val="000066"/>
                </a:solidFill>
              </a:rPr>
              <a:t>-</a:t>
            </a:r>
            <a:r>
              <a:rPr lang="th-TH" altLang="th-TH" sz="3200">
                <a:solidFill>
                  <a:srgbClr val="000066"/>
                </a:solidFill>
              </a:rPr>
              <a:t> ค่าใช้จ่าย</a:t>
            </a:r>
          </a:p>
        </p:txBody>
      </p:sp>
      <p:sp>
        <p:nvSpPr>
          <p:cNvPr id="60550" name="Rectangle 134"/>
          <p:cNvSpPr>
            <a:spLocks noChangeArrowheads="1"/>
          </p:cNvSpPr>
          <p:nvPr/>
        </p:nvSpPr>
        <p:spPr bwMode="auto">
          <a:xfrm>
            <a:off x="7731125" y="67627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51" name="Rectangle 135"/>
          <p:cNvSpPr>
            <a:spLocks noChangeArrowheads="1"/>
          </p:cNvSpPr>
          <p:nvPr/>
        </p:nvSpPr>
        <p:spPr bwMode="auto">
          <a:xfrm>
            <a:off x="6362700" y="6762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60552" name="Rectangle 136"/>
          <p:cNvSpPr>
            <a:spLocks noChangeArrowheads="1"/>
          </p:cNvSpPr>
          <p:nvPr/>
        </p:nvSpPr>
        <p:spPr bwMode="auto">
          <a:xfrm>
            <a:off x="5930900" y="676275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553" name="Rectangle 137"/>
          <p:cNvSpPr>
            <a:spLocks noChangeArrowheads="1"/>
          </p:cNvSpPr>
          <p:nvPr/>
        </p:nvSpPr>
        <p:spPr bwMode="auto">
          <a:xfrm>
            <a:off x="4489450" y="67627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60554" name="Rectangle 138"/>
          <p:cNvSpPr>
            <a:spLocks noChangeArrowheads="1"/>
          </p:cNvSpPr>
          <p:nvPr/>
        </p:nvSpPr>
        <p:spPr bwMode="auto">
          <a:xfrm>
            <a:off x="3265488" y="67627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วัสดุฯ</a:t>
            </a:r>
          </a:p>
        </p:txBody>
      </p:sp>
      <p:sp>
        <p:nvSpPr>
          <p:cNvPr id="60555" name="Rectangle 139"/>
          <p:cNvSpPr>
            <a:spLocks noChangeArrowheads="1"/>
          </p:cNvSpPr>
          <p:nvPr/>
        </p:nvSpPr>
        <p:spPr bwMode="auto">
          <a:xfrm>
            <a:off x="2089150" y="676275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ลูกหนี้</a:t>
            </a:r>
          </a:p>
        </p:txBody>
      </p:sp>
      <p:sp>
        <p:nvSpPr>
          <p:cNvPr id="60556" name="Rectangle 140"/>
          <p:cNvSpPr>
            <a:spLocks noChangeArrowheads="1"/>
          </p:cNvSpPr>
          <p:nvPr/>
        </p:nvSpPr>
        <p:spPr bwMode="auto">
          <a:xfrm>
            <a:off x="839788" y="676275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60557" name="Rectangle 141"/>
          <p:cNvSpPr>
            <a:spLocks noChangeArrowheads="1"/>
          </p:cNvSpPr>
          <p:nvPr/>
        </p:nvSpPr>
        <p:spPr bwMode="auto">
          <a:xfrm>
            <a:off x="265113" y="67627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58" name="Rectangle 142"/>
          <p:cNvSpPr>
            <a:spLocks noChangeArrowheads="1"/>
          </p:cNvSpPr>
          <p:nvPr/>
        </p:nvSpPr>
        <p:spPr bwMode="auto">
          <a:xfrm>
            <a:off x="8089900" y="157163"/>
            <a:ext cx="3816350" cy="51911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60559" name="Rectangle 143"/>
          <p:cNvSpPr>
            <a:spLocks noChangeArrowheads="1"/>
          </p:cNvSpPr>
          <p:nvPr/>
        </p:nvSpPr>
        <p:spPr bwMode="auto">
          <a:xfrm>
            <a:off x="7731125" y="157163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560" name="Rectangle 144"/>
          <p:cNvSpPr>
            <a:spLocks noChangeArrowheads="1"/>
          </p:cNvSpPr>
          <p:nvPr/>
        </p:nvSpPr>
        <p:spPr bwMode="auto">
          <a:xfrm>
            <a:off x="6362700" y="157163"/>
            <a:ext cx="13684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หนี้สิน</a:t>
            </a:r>
          </a:p>
        </p:txBody>
      </p:sp>
      <p:sp>
        <p:nvSpPr>
          <p:cNvPr id="60561" name="Rectangle 145"/>
          <p:cNvSpPr>
            <a:spLocks noChangeArrowheads="1"/>
          </p:cNvSpPr>
          <p:nvPr/>
        </p:nvSpPr>
        <p:spPr bwMode="auto">
          <a:xfrm>
            <a:off x="5930900" y="157163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en-US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562" name="Rectangle 146"/>
          <p:cNvSpPr>
            <a:spLocks noChangeArrowheads="1"/>
          </p:cNvSpPr>
          <p:nvPr/>
        </p:nvSpPr>
        <p:spPr bwMode="auto">
          <a:xfrm>
            <a:off x="839788" y="157163"/>
            <a:ext cx="5091112" cy="519112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60563" name="Rectangle 147"/>
          <p:cNvSpPr>
            <a:spLocks noChangeArrowheads="1"/>
          </p:cNvSpPr>
          <p:nvPr/>
        </p:nvSpPr>
        <p:spPr bwMode="auto">
          <a:xfrm>
            <a:off x="265113" y="157163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564" name="Line 148"/>
          <p:cNvSpPr>
            <a:spLocks noChangeShapeType="1"/>
          </p:cNvSpPr>
          <p:nvPr/>
        </p:nvSpPr>
        <p:spPr bwMode="auto">
          <a:xfrm>
            <a:off x="265113" y="157163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65" name="Line 149"/>
          <p:cNvSpPr>
            <a:spLocks noChangeShapeType="1"/>
          </p:cNvSpPr>
          <p:nvPr/>
        </p:nvSpPr>
        <p:spPr bwMode="auto">
          <a:xfrm>
            <a:off x="265113" y="6284913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66" name="Line 150"/>
          <p:cNvSpPr>
            <a:spLocks noChangeShapeType="1"/>
          </p:cNvSpPr>
          <p:nvPr/>
        </p:nvSpPr>
        <p:spPr bwMode="auto">
          <a:xfrm>
            <a:off x="265113" y="157163"/>
            <a:ext cx="0" cy="6127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67" name="Line 151"/>
          <p:cNvSpPr>
            <a:spLocks noChangeShapeType="1"/>
          </p:cNvSpPr>
          <p:nvPr/>
        </p:nvSpPr>
        <p:spPr bwMode="auto">
          <a:xfrm>
            <a:off x="11906250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68" name="Line 152"/>
          <p:cNvSpPr>
            <a:spLocks noChangeShapeType="1"/>
          </p:cNvSpPr>
          <p:nvPr/>
        </p:nvSpPr>
        <p:spPr bwMode="auto">
          <a:xfrm>
            <a:off x="839788" y="6284913"/>
            <a:ext cx="86185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69" name="Line 153"/>
          <p:cNvSpPr>
            <a:spLocks noChangeShapeType="1"/>
          </p:cNvSpPr>
          <p:nvPr/>
        </p:nvSpPr>
        <p:spPr bwMode="auto">
          <a:xfrm>
            <a:off x="839788" y="1195388"/>
            <a:ext cx="5091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0" name="Line 154"/>
          <p:cNvSpPr>
            <a:spLocks noChangeShapeType="1"/>
          </p:cNvSpPr>
          <p:nvPr/>
        </p:nvSpPr>
        <p:spPr bwMode="auto">
          <a:xfrm>
            <a:off x="839788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1" name="Line 155"/>
          <p:cNvSpPr>
            <a:spLocks noChangeShapeType="1"/>
          </p:cNvSpPr>
          <p:nvPr/>
        </p:nvSpPr>
        <p:spPr bwMode="auto">
          <a:xfrm>
            <a:off x="2089150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2" name="Line 156"/>
          <p:cNvSpPr>
            <a:spLocks noChangeShapeType="1"/>
          </p:cNvSpPr>
          <p:nvPr/>
        </p:nvSpPr>
        <p:spPr bwMode="auto">
          <a:xfrm>
            <a:off x="3265488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3" name="Line 157"/>
          <p:cNvSpPr>
            <a:spLocks noChangeShapeType="1"/>
          </p:cNvSpPr>
          <p:nvPr/>
        </p:nvSpPr>
        <p:spPr bwMode="auto">
          <a:xfrm>
            <a:off x="4489450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4" name="Line 158"/>
          <p:cNvSpPr>
            <a:spLocks noChangeShapeType="1"/>
          </p:cNvSpPr>
          <p:nvPr/>
        </p:nvSpPr>
        <p:spPr bwMode="auto">
          <a:xfrm>
            <a:off x="7731125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5" name="Line 159"/>
          <p:cNvSpPr>
            <a:spLocks noChangeShapeType="1"/>
          </p:cNvSpPr>
          <p:nvPr/>
        </p:nvSpPr>
        <p:spPr bwMode="auto">
          <a:xfrm>
            <a:off x="8089900" y="676275"/>
            <a:ext cx="0" cy="560863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6" name="Line 160"/>
          <p:cNvSpPr>
            <a:spLocks noChangeShapeType="1"/>
          </p:cNvSpPr>
          <p:nvPr/>
        </p:nvSpPr>
        <p:spPr bwMode="auto">
          <a:xfrm>
            <a:off x="9458325" y="1195388"/>
            <a:ext cx="0" cy="50895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7" name="Line 161"/>
          <p:cNvSpPr>
            <a:spLocks noChangeShapeType="1"/>
          </p:cNvSpPr>
          <p:nvPr/>
        </p:nvSpPr>
        <p:spPr bwMode="auto">
          <a:xfrm>
            <a:off x="5930900" y="157163"/>
            <a:ext cx="43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8" name="Line 162"/>
          <p:cNvSpPr>
            <a:spLocks noChangeShapeType="1"/>
          </p:cNvSpPr>
          <p:nvPr/>
        </p:nvSpPr>
        <p:spPr bwMode="auto">
          <a:xfrm>
            <a:off x="839788" y="157163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79" name="Line 163"/>
          <p:cNvSpPr>
            <a:spLocks noChangeShapeType="1"/>
          </p:cNvSpPr>
          <p:nvPr/>
        </p:nvSpPr>
        <p:spPr bwMode="auto">
          <a:xfrm>
            <a:off x="839788" y="157163"/>
            <a:ext cx="0" cy="519112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0" name="Line 164"/>
          <p:cNvSpPr>
            <a:spLocks noChangeShapeType="1"/>
          </p:cNvSpPr>
          <p:nvPr/>
        </p:nvSpPr>
        <p:spPr bwMode="auto">
          <a:xfrm>
            <a:off x="5930900" y="157163"/>
            <a:ext cx="0" cy="61277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1" name="Line 165"/>
          <p:cNvSpPr>
            <a:spLocks noChangeShapeType="1"/>
          </p:cNvSpPr>
          <p:nvPr/>
        </p:nvSpPr>
        <p:spPr bwMode="auto">
          <a:xfrm>
            <a:off x="839788" y="676275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2" name="Line 166"/>
          <p:cNvSpPr>
            <a:spLocks noChangeShapeType="1"/>
          </p:cNvSpPr>
          <p:nvPr/>
        </p:nvSpPr>
        <p:spPr bwMode="auto">
          <a:xfrm>
            <a:off x="7731125" y="157163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3" name="Line 167"/>
          <p:cNvSpPr>
            <a:spLocks noChangeShapeType="1"/>
          </p:cNvSpPr>
          <p:nvPr/>
        </p:nvSpPr>
        <p:spPr bwMode="auto">
          <a:xfrm>
            <a:off x="6362700" y="157163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4" name="Line 168"/>
          <p:cNvSpPr>
            <a:spLocks noChangeShapeType="1"/>
          </p:cNvSpPr>
          <p:nvPr/>
        </p:nvSpPr>
        <p:spPr bwMode="auto">
          <a:xfrm>
            <a:off x="6362700" y="157163"/>
            <a:ext cx="0" cy="61277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5" name="Line 169"/>
          <p:cNvSpPr>
            <a:spLocks noChangeShapeType="1"/>
          </p:cNvSpPr>
          <p:nvPr/>
        </p:nvSpPr>
        <p:spPr bwMode="auto">
          <a:xfrm>
            <a:off x="7731125" y="157163"/>
            <a:ext cx="0" cy="519112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6" name="Line 170"/>
          <p:cNvSpPr>
            <a:spLocks noChangeShapeType="1"/>
          </p:cNvSpPr>
          <p:nvPr/>
        </p:nvSpPr>
        <p:spPr bwMode="auto">
          <a:xfrm>
            <a:off x="7731125" y="676275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7" name="Line 171"/>
          <p:cNvSpPr>
            <a:spLocks noChangeShapeType="1"/>
          </p:cNvSpPr>
          <p:nvPr/>
        </p:nvSpPr>
        <p:spPr bwMode="auto">
          <a:xfrm>
            <a:off x="6362700" y="676275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8" name="Line 172"/>
          <p:cNvSpPr>
            <a:spLocks noChangeShapeType="1"/>
          </p:cNvSpPr>
          <p:nvPr/>
        </p:nvSpPr>
        <p:spPr bwMode="auto">
          <a:xfrm>
            <a:off x="8089900" y="157163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89" name="Line 173"/>
          <p:cNvSpPr>
            <a:spLocks noChangeShapeType="1"/>
          </p:cNvSpPr>
          <p:nvPr/>
        </p:nvSpPr>
        <p:spPr bwMode="auto">
          <a:xfrm>
            <a:off x="8089900" y="157163"/>
            <a:ext cx="0" cy="519112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0" name="Line 174"/>
          <p:cNvSpPr>
            <a:spLocks noChangeShapeType="1"/>
          </p:cNvSpPr>
          <p:nvPr/>
        </p:nvSpPr>
        <p:spPr bwMode="auto">
          <a:xfrm>
            <a:off x="11906250" y="157163"/>
            <a:ext cx="0" cy="519112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1" name="Line 175"/>
          <p:cNvSpPr>
            <a:spLocks noChangeShapeType="1"/>
          </p:cNvSpPr>
          <p:nvPr/>
        </p:nvSpPr>
        <p:spPr bwMode="auto">
          <a:xfrm>
            <a:off x="8089900" y="676275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2" name="Line 176"/>
          <p:cNvSpPr>
            <a:spLocks noChangeShapeType="1"/>
          </p:cNvSpPr>
          <p:nvPr/>
        </p:nvSpPr>
        <p:spPr bwMode="auto">
          <a:xfrm>
            <a:off x="839788" y="171450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3" name="Line 177"/>
          <p:cNvSpPr>
            <a:spLocks noChangeShapeType="1"/>
          </p:cNvSpPr>
          <p:nvPr/>
        </p:nvSpPr>
        <p:spPr bwMode="auto">
          <a:xfrm>
            <a:off x="839788" y="190182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4" name="Line 178"/>
          <p:cNvSpPr>
            <a:spLocks noChangeShapeType="1"/>
          </p:cNvSpPr>
          <p:nvPr/>
        </p:nvSpPr>
        <p:spPr bwMode="auto">
          <a:xfrm>
            <a:off x="839788" y="208915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5" name="Line 179"/>
          <p:cNvSpPr>
            <a:spLocks noChangeShapeType="1"/>
          </p:cNvSpPr>
          <p:nvPr/>
        </p:nvSpPr>
        <p:spPr bwMode="auto">
          <a:xfrm>
            <a:off x="839788" y="227647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6" name="Line 180"/>
          <p:cNvSpPr>
            <a:spLocks noChangeShapeType="1"/>
          </p:cNvSpPr>
          <p:nvPr/>
        </p:nvSpPr>
        <p:spPr bwMode="auto">
          <a:xfrm>
            <a:off x="839788" y="279558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7" name="Line 181"/>
          <p:cNvSpPr>
            <a:spLocks noChangeShapeType="1"/>
          </p:cNvSpPr>
          <p:nvPr/>
        </p:nvSpPr>
        <p:spPr bwMode="auto">
          <a:xfrm>
            <a:off x="839788" y="331470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8" name="Line 182"/>
          <p:cNvSpPr>
            <a:spLocks noChangeShapeType="1"/>
          </p:cNvSpPr>
          <p:nvPr/>
        </p:nvSpPr>
        <p:spPr bwMode="auto">
          <a:xfrm>
            <a:off x="839788" y="383381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599" name="Line 183"/>
          <p:cNvSpPr>
            <a:spLocks noChangeShapeType="1"/>
          </p:cNvSpPr>
          <p:nvPr/>
        </p:nvSpPr>
        <p:spPr bwMode="auto">
          <a:xfrm>
            <a:off x="839788" y="402113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00" name="Line 184"/>
          <p:cNvSpPr>
            <a:spLocks noChangeShapeType="1"/>
          </p:cNvSpPr>
          <p:nvPr/>
        </p:nvSpPr>
        <p:spPr bwMode="auto">
          <a:xfrm>
            <a:off x="839788" y="420846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01" name="Line 185"/>
          <p:cNvSpPr>
            <a:spLocks noChangeShapeType="1"/>
          </p:cNvSpPr>
          <p:nvPr/>
        </p:nvSpPr>
        <p:spPr bwMode="auto">
          <a:xfrm>
            <a:off x="839788" y="472757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02" name="Line 186"/>
          <p:cNvSpPr>
            <a:spLocks noChangeShapeType="1"/>
          </p:cNvSpPr>
          <p:nvPr/>
        </p:nvSpPr>
        <p:spPr bwMode="auto">
          <a:xfrm>
            <a:off x="839788" y="524668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03" name="Line 187"/>
          <p:cNvSpPr>
            <a:spLocks noChangeShapeType="1"/>
          </p:cNvSpPr>
          <p:nvPr/>
        </p:nvSpPr>
        <p:spPr bwMode="auto">
          <a:xfrm>
            <a:off x="839788" y="5765800"/>
            <a:ext cx="86185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04" name="Line 188"/>
          <p:cNvSpPr>
            <a:spLocks noChangeShapeType="1"/>
          </p:cNvSpPr>
          <p:nvPr/>
        </p:nvSpPr>
        <p:spPr bwMode="auto">
          <a:xfrm>
            <a:off x="6362700" y="1195388"/>
            <a:ext cx="554355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50" name="Line 234"/>
          <p:cNvSpPr>
            <a:spLocks noChangeShapeType="1"/>
          </p:cNvSpPr>
          <p:nvPr/>
        </p:nvSpPr>
        <p:spPr bwMode="auto">
          <a:xfrm>
            <a:off x="9458325" y="5765800"/>
            <a:ext cx="2447925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51" name="Line 235"/>
          <p:cNvSpPr>
            <a:spLocks noChangeShapeType="1"/>
          </p:cNvSpPr>
          <p:nvPr/>
        </p:nvSpPr>
        <p:spPr bwMode="auto">
          <a:xfrm>
            <a:off x="9458325" y="6284913"/>
            <a:ext cx="2447925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56" name="Line 240"/>
          <p:cNvSpPr>
            <a:spLocks noChangeShapeType="1"/>
          </p:cNvSpPr>
          <p:nvPr/>
        </p:nvSpPr>
        <p:spPr bwMode="auto">
          <a:xfrm>
            <a:off x="838200" y="6237288"/>
            <a:ext cx="86185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58" name="Rectangle 242"/>
          <p:cNvSpPr>
            <a:spLocks noChangeArrowheads="1"/>
          </p:cNvSpPr>
          <p:nvPr/>
        </p:nvSpPr>
        <p:spPr bwMode="auto">
          <a:xfrm>
            <a:off x="0" y="1196975"/>
            <a:ext cx="8064500" cy="453390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660" name="Rectangle 244"/>
          <p:cNvSpPr>
            <a:spLocks noChangeArrowheads="1"/>
          </p:cNvSpPr>
          <p:nvPr/>
        </p:nvSpPr>
        <p:spPr bwMode="auto">
          <a:xfrm>
            <a:off x="5991225" y="4879975"/>
            <a:ext cx="14732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61" name="Rectangle 245"/>
          <p:cNvSpPr>
            <a:spLocks noChangeArrowheads="1"/>
          </p:cNvSpPr>
          <p:nvPr/>
        </p:nvSpPr>
        <p:spPr bwMode="auto">
          <a:xfrm>
            <a:off x="5808663" y="4879975"/>
            <a:ext cx="182562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62" name="Rectangle 246"/>
          <p:cNvSpPr>
            <a:spLocks noChangeArrowheads="1"/>
          </p:cNvSpPr>
          <p:nvPr/>
        </p:nvSpPr>
        <p:spPr bwMode="auto">
          <a:xfrm>
            <a:off x="4513263" y="4879975"/>
            <a:ext cx="12954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63" name="Rectangle 247"/>
          <p:cNvSpPr>
            <a:spLocks noChangeArrowheads="1"/>
          </p:cNvSpPr>
          <p:nvPr/>
        </p:nvSpPr>
        <p:spPr bwMode="auto">
          <a:xfrm>
            <a:off x="552450" y="4879975"/>
            <a:ext cx="3960813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64" name="Rectangle 248"/>
          <p:cNvSpPr>
            <a:spLocks noChangeArrowheads="1"/>
          </p:cNvSpPr>
          <p:nvPr/>
        </p:nvSpPr>
        <p:spPr bwMode="auto">
          <a:xfrm>
            <a:off x="5991225" y="4302125"/>
            <a:ext cx="14732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65" name="Rectangle 249"/>
          <p:cNvSpPr>
            <a:spLocks noChangeArrowheads="1"/>
          </p:cNvSpPr>
          <p:nvPr/>
        </p:nvSpPr>
        <p:spPr bwMode="auto">
          <a:xfrm>
            <a:off x="5808663" y="4302125"/>
            <a:ext cx="182562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66" name="Rectangle 250"/>
          <p:cNvSpPr>
            <a:spLocks noChangeArrowheads="1"/>
          </p:cNvSpPr>
          <p:nvPr/>
        </p:nvSpPr>
        <p:spPr bwMode="auto">
          <a:xfrm>
            <a:off x="4513263" y="4302125"/>
            <a:ext cx="12954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67" name="Rectangle 251"/>
          <p:cNvSpPr>
            <a:spLocks noChangeArrowheads="1"/>
          </p:cNvSpPr>
          <p:nvPr/>
        </p:nvSpPr>
        <p:spPr bwMode="auto">
          <a:xfrm>
            <a:off x="552450" y="4302125"/>
            <a:ext cx="3960813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68" name="Rectangle 252"/>
          <p:cNvSpPr>
            <a:spLocks noChangeArrowheads="1"/>
          </p:cNvSpPr>
          <p:nvPr/>
        </p:nvSpPr>
        <p:spPr bwMode="auto">
          <a:xfrm>
            <a:off x="5991225" y="3724275"/>
            <a:ext cx="14732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69" name="Rectangle 253"/>
          <p:cNvSpPr>
            <a:spLocks noChangeArrowheads="1"/>
          </p:cNvSpPr>
          <p:nvPr/>
        </p:nvSpPr>
        <p:spPr bwMode="auto">
          <a:xfrm>
            <a:off x="5808663" y="3724275"/>
            <a:ext cx="182562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70" name="Rectangle 254"/>
          <p:cNvSpPr>
            <a:spLocks noChangeArrowheads="1"/>
          </p:cNvSpPr>
          <p:nvPr/>
        </p:nvSpPr>
        <p:spPr bwMode="auto">
          <a:xfrm>
            <a:off x="4513263" y="3724275"/>
            <a:ext cx="12954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71" name="Rectangle 255"/>
          <p:cNvSpPr>
            <a:spLocks noChangeArrowheads="1"/>
          </p:cNvSpPr>
          <p:nvPr/>
        </p:nvSpPr>
        <p:spPr bwMode="auto">
          <a:xfrm>
            <a:off x="552450" y="3724275"/>
            <a:ext cx="3960813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72" name="Rectangle 256"/>
          <p:cNvSpPr>
            <a:spLocks noChangeArrowheads="1"/>
          </p:cNvSpPr>
          <p:nvPr/>
        </p:nvSpPr>
        <p:spPr bwMode="auto">
          <a:xfrm>
            <a:off x="5991225" y="3146425"/>
            <a:ext cx="14732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73" name="Rectangle 257"/>
          <p:cNvSpPr>
            <a:spLocks noChangeArrowheads="1"/>
          </p:cNvSpPr>
          <p:nvPr/>
        </p:nvSpPr>
        <p:spPr bwMode="auto">
          <a:xfrm>
            <a:off x="5808663" y="3146425"/>
            <a:ext cx="182562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74" name="Rectangle 258"/>
          <p:cNvSpPr>
            <a:spLocks noChangeArrowheads="1"/>
          </p:cNvSpPr>
          <p:nvPr/>
        </p:nvSpPr>
        <p:spPr bwMode="auto">
          <a:xfrm>
            <a:off x="4513263" y="3146425"/>
            <a:ext cx="12954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75" name="Rectangle 259"/>
          <p:cNvSpPr>
            <a:spLocks noChangeArrowheads="1"/>
          </p:cNvSpPr>
          <p:nvPr/>
        </p:nvSpPr>
        <p:spPr bwMode="auto">
          <a:xfrm>
            <a:off x="552450" y="3146425"/>
            <a:ext cx="3960813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76" name="Rectangle 260"/>
          <p:cNvSpPr>
            <a:spLocks noChangeArrowheads="1"/>
          </p:cNvSpPr>
          <p:nvPr/>
        </p:nvSpPr>
        <p:spPr bwMode="auto">
          <a:xfrm>
            <a:off x="5991225" y="2568575"/>
            <a:ext cx="14732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77" name="Rectangle 261"/>
          <p:cNvSpPr>
            <a:spLocks noChangeArrowheads="1"/>
          </p:cNvSpPr>
          <p:nvPr/>
        </p:nvSpPr>
        <p:spPr bwMode="auto">
          <a:xfrm>
            <a:off x="5808663" y="2568575"/>
            <a:ext cx="182562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78" name="Rectangle 262"/>
          <p:cNvSpPr>
            <a:spLocks noChangeArrowheads="1"/>
          </p:cNvSpPr>
          <p:nvPr/>
        </p:nvSpPr>
        <p:spPr bwMode="auto">
          <a:xfrm>
            <a:off x="4513263" y="2568575"/>
            <a:ext cx="12954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79" name="Rectangle 263"/>
          <p:cNvSpPr>
            <a:spLocks noChangeArrowheads="1"/>
          </p:cNvSpPr>
          <p:nvPr/>
        </p:nvSpPr>
        <p:spPr bwMode="auto">
          <a:xfrm>
            <a:off x="552450" y="2568575"/>
            <a:ext cx="3960813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80" name="Rectangle 264"/>
          <p:cNvSpPr>
            <a:spLocks noChangeArrowheads="1"/>
          </p:cNvSpPr>
          <p:nvPr/>
        </p:nvSpPr>
        <p:spPr bwMode="auto">
          <a:xfrm>
            <a:off x="5991225" y="1990725"/>
            <a:ext cx="14732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60681" name="Rectangle 265"/>
          <p:cNvSpPr>
            <a:spLocks noChangeArrowheads="1"/>
          </p:cNvSpPr>
          <p:nvPr/>
        </p:nvSpPr>
        <p:spPr bwMode="auto">
          <a:xfrm>
            <a:off x="5808663" y="1990725"/>
            <a:ext cx="182562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82" name="Rectangle 266"/>
          <p:cNvSpPr>
            <a:spLocks noChangeArrowheads="1"/>
          </p:cNvSpPr>
          <p:nvPr/>
        </p:nvSpPr>
        <p:spPr bwMode="auto">
          <a:xfrm>
            <a:off x="4513263" y="1990725"/>
            <a:ext cx="1295400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83" name="Rectangle 267"/>
          <p:cNvSpPr>
            <a:spLocks noChangeArrowheads="1"/>
          </p:cNvSpPr>
          <p:nvPr/>
        </p:nvSpPr>
        <p:spPr bwMode="auto">
          <a:xfrm>
            <a:off x="552450" y="1990725"/>
            <a:ext cx="3960813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84" name="Rectangle 268"/>
          <p:cNvSpPr>
            <a:spLocks noChangeArrowheads="1"/>
          </p:cNvSpPr>
          <p:nvPr/>
        </p:nvSpPr>
        <p:spPr bwMode="auto">
          <a:xfrm>
            <a:off x="552450" y="1412875"/>
            <a:ext cx="6911975" cy="577850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60685" name="Line 269"/>
          <p:cNvSpPr>
            <a:spLocks noChangeShapeType="1"/>
          </p:cNvSpPr>
          <p:nvPr/>
        </p:nvSpPr>
        <p:spPr bwMode="auto">
          <a:xfrm>
            <a:off x="552450" y="141287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86" name="Line 270"/>
          <p:cNvSpPr>
            <a:spLocks noChangeShapeType="1"/>
          </p:cNvSpPr>
          <p:nvPr/>
        </p:nvSpPr>
        <p:spPr bwMode="auto">
          <a:xfrm>
            <a:off x="552450" y="545782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87" name="Line 271"/>
          <p:cNvSpPr>
            <a:spLocks noChangeShapeType="1"/>
          </p:cNvSpPr>
          <p:nvPr/>
        </p:nvSpPr>
        <p:spPr bwMode="auto">
          <a:xfrm>
            <a:off x="552450" y="14128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88" name="Line 272"/>
          <p:cNvSpPr>
            <a:spLocks noChangeShapeType="1"/>
          </p:cNvSpPr>
          <p:nvPr/>
        </p:nvSpPr>
        <p:spPr bwMode="auto">
          <a:xfrm>
            <a:off x="7464425" y="14128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89" name="Line 273"/>
          <p:cNvSpPr>
            <a:spLocks noChangeShapeType="1"/>
          </p:cNvSpPr>
          <p:nvPr/>
        </p:nvSpPr>
        <p:spPr bwMode="auto">
          <a:xfrm>
            <a:off x="552450" y="19907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0" name="Line 274"/>
          <p:cNvSpPr>
            <a:spLocks noChangeShapeType="1"/>
          </p:cNvSpPr>
          <p:nvPr/>
        </p:nvSpPr>
        <p:spPr bwMode="auto">
          <a:xfrm>
            <a:off x="7464425" y="19907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1" name="Line 275"/>
          <p:cNvSpPr>
            <a:spLocks noChangeShapeType="1"/>
          </p:cNvSpPr>
          <p:nvPr/>
        </p:nvSpPr>
        <p:spPr bwMode="auto">
          <a:xfrm>
            <a:off x="552450" y="199072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2" name="Line 276"/>
          <p:cNvSpPr>
            <a:spLocks noChangeShapeType="1"/>
          </p:cNvSpPr>
          <p:nvPr/>
        </p:nvSpPr>
        <p:spPr bwMode="auto">
          <a:xfrm>
            <a:off x="552450" y="25685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3" name="Line 277"/>
          <p:cNvSpPr>
            <a:spLocks noChangeShapeType="1"/>
          </p:cNvSpPr>
          <p:nvPr/>
        </p:nvSpPr>
        <p:spPr bwMode="auto">
          <a:xfrm>
            <a:off x="7464425" y="25685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4" name="Line 278"/>
          <p:cNvSpPr>
            <a:spLocks noChangeShapeType="1"/>
          </p:cNvSpPr>
          <p:nvPr/>
        </p:nvSpPr>
        <p:spPr bwMode="auto">
          <a:xfrm>
            <a:off x="552450" y="256857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5" name="Line 279"/>
          <p:cNvSpPr>
            <a:spLocks noChangeShapeType="1"/>
          </p:cNvSpPr>
          <p:nvPr/>
        </p:nvSpPr>
        <p:spPr bwMode="auto">
          <a:xfrm>
            <a:off x="552450" y="31464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6" name="Line 280"/>
          <p:cNvSpPr>
            <a:spLocks noChangeShapeType="1"/>
          </p:cNvSpPr>
          <p:nvPr/>
        </p:nvSpPr>
        <p:spPr bwMode="auto">
          <a:xfrm>
            <a:off x="7464425" y="31464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7" name="Line 281"/>
          <p:cNvSpPr>
            <a:spLocks noChangeShapeType="1"/>
          </p:cNvSpPr>
          <p:nvPr/>
        </p:nvSpPr>
        <p:spPr bwMode="auto">
          <a:xfrm>
            <a:off x="552450" y="314642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8" name="Line 282"/>
          <p:cNvSpPr>
            <a:spLocks noChangeShapeType="1"/>
          </p:cNvSpPr>
          <p:nvPr/>
        </p:nvSpPr>
        <p:spPr bwMode="auto">
          <a:xfrm>
            <a:off x="552450" y="37242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699" name="Line 283"/>
          <p:cNvSpPr>
            <a:spLocks noChangeShapeType="1"/>
          </p:cNvSpPr>
          <p:nvPr/>
        </p:nvSpPr>
        <p:spPr bwMode="auto">
          <a:xfrm>
            <a:off x="7464425" y="37242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0" name="Line 284"/>
          <p:cNvSpPr>
            <a:spLocks noChangeShapeType="1"/>
          </p:cNvSpPr>
          <p:nvPr/>
        </p:nvSpPr>
        <p:spPr bwMode="auto">
          <a:xfrm>
            <a:off x="552450" y="372427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1" name="Line 285"/>
          <p:cNvSpPr>
            <a:spLocks noChangeShapeType="1"/>
          </p:cNvSpPr>
          <p:nvPr/>
        </p:nvSpPr>
        <p:spPr bwMode="auto">
          <a:xfrm>
            <a:off x="552450" y="43021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2" name="Line 286"/>
          <p:cNvSpPr>
            <a:spLocks noChangeShapeType="1"/>
          </p:cNvSpPr>
          <p:nvPr/>
        </p:nvSpPr>
        <p:spPr bwMode="auto">
          <a:xfrm>
            <a:off x="7464425" y="43021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3" name="Line 287"/>
          <p:cNvSpPr>
            <a:spLocks noChangeShapeType="1"/>
          </p:cNvSpPr>
          <p:nvPr/>
        </p:nvSpPr>
        <p:spPr bwMode="auto">
          <a:xfrm>
            <a:off x="552450" y="430212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4" name="Line 288"/>
          <p:cNvSpPr>
            <a:spLocks noChangeShapeType="1"/>
          </p:cNvSpPr>
          <p:nvPr/>
        </p:nvSpPr>
        <p:spPr bwMode="auto">
          <a:xfrm>
            <a:off x="552450" y="48799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5" name="Line 289"/>
          <p:cNvSpPr>
            <a:spLocks noChangeShapeType="1"/>
          </p:cNvSpPr>
          <p:nvPr/>
        </p:nvSpPr>
        <p:spPr bwMode="auto">
          <a:xfrm>
            <a:off x="7464425" y="48799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6" name="Line 290"/>
          <p:cNvSpPr>
            <a:spLocks noChangeShapeType="1"/>
          </p:cNvSpPr>
          <p:nvPr/>
        </p:nvSpPr>
        <p:spPr bwMode="auto">
          <a:xfrm>
            <a:off x="552450" y="4879975"/>
            <a:ext cx="691197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07" name="Rectangle 291"/>
          <p:cNvSpPr>
            <a:spLocks noChangeArrowheads="1"/>
          </p:cNvSpPr>
          <p:nvPr/>
        </p:nvSpPr>
        <p:spPr bwMode="auto">
          <a:xfrm>
            <a:off x="552450" y="1412875"/>
            <a:ext cx="69119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t"/>
            <a:r>
              <a:rPr lang="th-TH" altLang="th-TH"/>
              <a:t>งบกำไรขาดทุน (สำหรับเดือนมีนาคม 2549)</a:t>
            </a:r>
          </a:p>
        </p:txBody>
      </p:sp>
      <p:sp>
        <p:nvSpPr>
          <p:cNvPr id="60708" name="Rectangle 292"/>
          <p:cNvSpPr>
            <a:spLocks noChangeArrowheads="1"/>
          </p:cNvSpPr>
          <p:nvPr/>
        </p:nvSpPr>
        <p:spPr bwMode="auto">
          <a:xfrm>
            <a:off x="552450" y="1990725"/>
            <a:ext cx="39608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/>
              <a:t>รายได้</a:t>
            </a:r>
          </a:p>
        </p:txBody>
      </p:sp>
      <p:sp>
        <p:nvSpPr>
          <p:cNvPr id="60709" name="Rectangle 293"/>
          <p:cNvSpPr>
            <a:spLocks noChangeArrowheads="1"/>
          </p:cNvSpPr>
          <p:nvPr/>
        </p:nvSpPr>
        <p:spPr bwMode="auto">
          <a:xfrm>
            <a:off x="5991225" y="1990725"/>
            <a:ext cx="1473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5,600</a:t>
            </a:r>
          </a:p>
        </p:txBody>
      </p:sp>
      <p:sp>
        <p:nvSpPr>
          <p:cNvPr id="60710" name="Rectangle 294"/>
          <p:cNvSpPr>
            <a:spLocks noChangeArrowheads="1"/>
          </p:cNvSpPr>
          <p:nvPr/>
        </p:nvSpPr>
        <p:spPr bwMode="auto">
          <a:xfrm>
            <a:off x="552450" y="2568575"/>
            <a:ext cx="39608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/>
              <a:t>ค่าใช้จ่าย:</a:t>
            </a:r>
          </a:p>
        </p:txBody>
      </p:sp>
      <p:sp>
        <p:nvSpPr>
          <p:cNvPr id="60711" name="Rectangle 295"/>
          <p:cNvSpPr>
            <a:spLocks noChangeArrowheads="1"/>
          </p:cNvSpPr>
          <p:nvPr/>
        </p:nvSpPr>
        <p:spPr bwMode="auto">
          <a:xfrm>
            <a:off x="552450" y="3146425"/>
            <a:ext cx="39608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en-US" altLang="th-TH"/>
              <a:t>     ค่าเช่าร้าน</a:t>
            </a:r>
          </a:p>
        </p:txBody>
      </p:sp>
      <p:sp>
        <p:nvSpPr>
          <p:cNvPr id="60712" name="Rectangle 296"/>
          <p:cNvSpPr>
            <a:spLocks noChangeArrowheads="1"/>
          </p:cNvSpPr>
          <p:nvPr/>
        </p:nvSpPr>
        <p:spPr bwMode="auto">
          <a:xfrm>
            <a:off x="4513263" y="3146425"/>
            <a:ext cx="1295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750</a:t>
            </a:r>
          </a:p>
        </p:txBody>
      </p:sp>
      <p:sp>
        <p:nvSpPr>
          <p:cNvPr id="60713" name="Rectangle 297"/>
          <p:cNvSpPr>
            <a:spLocks noChangeArrowheads="1"/>
          </p:cNvSpPr>
          <p:nvPr/>
        </p:nvSpPr>
        <p:spPr bwMode="auto">
          <a:xfrm>
            <a:off x="552450" y="3724275"/>
            <a:ext cx="39608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en-US" altLang="th-TH"/>
              <a:t>     เงินเดือน</a:t>
            </a:r>
          </a:p>
        </p:txBody>
      </p:sp>
      <p:sp>
        <p:nvSpPr>
          <p:cNvPr id="60714" name="Rectangle 298"/>
          <p:cNvSpPr>
            <a:spLocks noChangeArrowheads="1"/>
          </p:cNvSpPr>
          <p:nvPr/>
        </p:nvSpPr>
        <p:spPr bwMode="auto">
          <a:xfrm>
            <a:off x="4513263" y="3724275"/>
            <a:ext cx="1295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1,500</a:t>
            </a:r>
          </a:p>
        </p:txBody>
      </p:sp>
      <p:sp>
        <p:nvSpPr>
          <p:cNvPr id="60715" name="Rectangle 299"/>
          <p:cNvSpPr>
            <a:spLocks noChangeArrowheads="1"/>
          </p:cNvSpPr>
          <p:nvPr/>
        </p:nvSpPr>
        <p:spPr bwMode="auto">
          <a:xfrm>
            <a:off x="552450" y="4302125"/>
            <a:ext cx="39608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en-US" altLang="th-TH"/>
              <a:t>     ค่าสาธารณูปโภค</a:t>
            </a:r>
          </a:p>
        </p:txBody>
      </p:sp>
      <p:sp>
        <p:nvSpPr>
          <p:cNvPr id="60716" name="Rectangle 300"/>
          <p:cNvSpPr>
            <a:spLocks noChangeArrowheads="1"/>
          </p:cNvSpPr>
          <p:nvPr/>
        </p:nvSpPr>
        <p:spPr bwMode="auto">
          <a:xfrm>
            <a:off x="4513263" y="4302125"/>
            <a:ext cx="1295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950</a:t>
            </a:r>
          </a:p>
        </p:txBody>
      </p:sp>
      <p:sp>
        <p:nvSpPr>
          <p:cNvPr id="60717" name="Line 301"/>
          <p:cNvSpPr>
            <a:spLocks noChangeShapeType="1"/>
          </p:cNvSpPr>
          <p:nvPr/>
        </p:nvSpPr>
        <p:spPr bwMode="auto">
          <a:xfrm>
            <a:off x="4994275" y="4879975"/>
            <a:ext cx="71913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18" name="Rectangle 302"/>
          <p:cNvSpPr>
            <a:spLocks noChangeArrowheads="1"/>
          </p:cNvSpPr>
          <p:nvPr/>
        </p:nvSpPr>
        <p:spPr bwMode="auto">
          <a:xfrm>
            <a:off x="5991225" y="4302125"/>
            <a:ext cx="1473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3,200</a:t>
            </a:r>
          </a:p>
        </p:txBody>
      </p:sp>
      <p:sp>
        <p:nvSpPr>
          <p:cNvPr id="60720" name="Rectangle 304"/>
          <p:cNvSpPr>
            <a:spLocks noChangeArrowheads="1"/>
          </p:cNvSpPr>
          <p:nvPr/>
        </p:nvSpPr>
        <p:spPr bwMode="auto">
          <a:xfrm>
            <a:off x="552450" y="4879975"/>
            <a:ext cx="39608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t"/>
            <a:r>
              <a:rPr lang="th-TH" altLang="th-TH"/>
              <a:t>กำไรสุทธิ</a:t>
            </a:r>
          </a:p>
        </p:txBody>
      </p:sp>
      <p:sp>
        <p:nvSpPr>
          <p:cNvPr id="60721" name="Rectangle 305"/>
          <p:cNvSpPr>
            <a:spLocks noChangeArrowheads="1"/>
          </p:cNvSpPr>
          <p:nvPr/>
        </p:nvSpPr>
        <p:spPr bwMode="auto">
          <a:xfrm>
            <a:off x="5991225" y="4879975"/>
            <a:ext cx="1473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t"/>
            <a:r>
              <a:rPr lang="en-US" altLang="th-TH"/>
              <a:t>2,400</a:t>
            </a:r>
          </a:p>
        </p:txBody>
      </p:sp>
      <p:sp>
        <p:nvSpPr>
          <p:cNvPr id="60719" name="Line 303"/>
          <p:cNvSpPr>
            <a:spLocks noChangeShapeType="1"/>
          </p:cNvSpPr>
          <p:nvPr/>
        </p:nvSpPr>
        <p:spPr bwMode="auto">
          <a:xfrm>
            <a:off x="6621463" y="4879975"/>
            <a:ext cx="7191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22" name="Line 306"/>
          <p:cNvSpPr>
            <a:spLocks noChangeShapeType="1"/>
          </p:cNvSpPr>
          <p:nvPr/>
        </p:nvSpPr>
        <p:spPr bwMode="auto">
          <a:xfrm>
            <a:off x="6621463" y="5445125"/>
            <a:ext cx="7191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23" name="Line 307"/>
          <p:cNvSpPr>
            <a:spLocks noChangeShapeType="1"/>
          </p:cNvSpPr>
          <p:nvPr/>
        </p:nvSpPr>
        <p:spPr bwMode="auto">
          <a:xfrm>
            <a:off x="6621463" y="5480050"/>
            <a:ext cx="7191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48" name="Rectangle 332"/>
          <p:cNvSpPr>
            <a:spLocks noChangeArrowheads="1"/>
          </p:cNvSpPr>
          <p:nvPr/>
        </p:nvSpPr>
        <p:spPr bwMode="auto">
          <a:xfrm>
            <a:off x="8402638" y="2276475"/>
            <a:ext cx="3455987" cy="15478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49" name="Rectangle 333"/>
          <p:cNvSpPr>
            <a:spLocks noChangeArrowheads="1"/>
          </p:cNvSpPr>
          <p:nvPr/>
        </p:nvSpPr>
        <p:spPr bwMode="auto">
          <a:xfrm>
            <a:off x="8402638" y="4724400"/>
            <a:ext cx="3455987" cy="10366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50" name="Rectangle 334"/>
          <p:cNvSpPr>
            <a:spLocks noChangeArrowheads="1"/>
          </p:cNvSpPr>
          <p:nvPr/>
        </p:nvSpPr>
        <p:spPr bwMode="auto">
          <a:xfrm>
            <a:off x="841375" y="5757863"/>
            <a:ext cx="8639175" cy="5032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51" name="Rectangle 335"/>
          <p:cNvSpPr>
            <a:spLocks noChangeArrowheads="1"/>
          </p:cNvSpPr>
          <p:nvPr/>
        </p:nvSpPr>
        <p:spPr bwMode="auto">
          <a:xfrm>
            <a:off x="8329613" y="2133600"/>
            <a:ext cx="3600450" cy="1943100"/>
          </a:xfrm>
          <a:prstGeom prst="rect">
            <a:avLst/>
          </a:prstGeom>
          <a:solidFill>
            <a:srgbClr val="EAEAEA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งบแสดงฐานะการเงิน</a:t>
            </a:r>
          </a:p>
        </p:txBody>
      </p:sp>
      <p:sp>
        <p:nvSpPr>
          <p:cNvPr id="60752" name="Line 336"/>
          <p:cNvSpPr>
            <a:spLocks noChangeShapeType="1"/>
          </p:cNvSpPr>
          <p:nvPr/>
        </p:nvSpPr>
        <p:spPr bwMode="auto">
          <a:xfrm flipV="1">
            <a:off x="7034213" y="4184650"/>
            <a:ext cx="1187450" cy="1584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0757" name="Rectangle 341"/>
          <p:cNvSpPr>
            <a:spLocks noChangeArrowheads="1"/>
          </p:cNvSpPr>
          <p:nvPr/>
        </p:nvSpPr>
        <p:spPr bwMode="auto">
          <a:xfrm>
            <a:off x="8258175" y="1196975"/>
            <a:ext cx="1223963" cy="503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58" name="Rectangle 342"/>
          <p:cNvSpPr>
            <a:spLocks noChangeArrowheads="1"/>
          </p:cNvSpPr>
          <p:nvPr/>
        </p:nvSpPr>
        <p:spPr bwMode="auto">
          <a:xfrm>
            <a:off x="8258175" y="4149725"/>
            <a:ext cx="1223963" cy="503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59" name="Rectangle 343"/>
          <p:cNvSpPr>
            <a:spLocks noChangeArrowheads="1"/>
          </p:cNvSpPr>
          <p:nvPr/>
        </p:nvSpPr>
        <p:spPr bwMode="auto">
          <a:xfrm>
            <a:off x="6384925" y="4941888"/>
            <a:ext cx="1223963" cy="5032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60" name="Rectangle 344"/>
          <p:cNvSpPr>
            <a:spLocks noChangeArrowheads="1"/>
          </p:cNvSpPr>
          <p:nvPr/>
        </p:nvSpPr>
        <p:spPr bwMode="auto">
          <a:xfrm>
            <a:off x="8258175" y="5734050"/>
            <a:ext cx="1223963" cy="503238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761" name="Rectangle 345"/>
          <p:cNvSpPr>
            <a:spLocks noChangeArrowheads="1"/>
          </p:cNvSpPr>
          <p:nvPr/>
        </p:nvSpPr>
        <p:spPr bwMode="auto">
          <a:xfrm>
            <a:off x="8301038" y="5768975"/>
            <a:ext cx="1133475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944" name="Oval 528"/>
          <p:cNvSpPr>
            <a:spLocks noChangeArrowheads="1"/>
          </p:cNvSpPr>
          <p:nvPr/>
        </p:nvSpPr>
        <p:spPr bwMode="auto">
          <a:xfrm>
            <a:off x="0" y="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20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60945" name="Oval 529"/>
          <p:cNvSpPr>
            <a:spLocks noChangeArrowheads="1"/>
          </p:cNvSpPr>
          <p:nvPr/>
        </p:nvSpPr>
        <p:spPr bwMode="auto">
          <a:xfrm>
            <a:off x="0" y="69215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21</a:t>
            </a:r>
            <a:endParaRPr lang="th-TH" altLang="th-TH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1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2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1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91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2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52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73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41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60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60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41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41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07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0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07" grpId="0"/>
      <p:bldP spid="60708" grpId="0"/>
      <p:bldP spid="60709" grpId="0"/>
      <p:bldP spid="60710" grpId="0"/>
      <p:bldP spid="60711" grpId="0"/>
      <p:bldP spid="60712" grpId="0"/>
      <p:bldP spid="60713" grpId="0"/>
      <p:bldP spid="60714" grpId="0"/>
      <p:bldP spid="60715" grpId="0"/>
      <p:bldP spid="60716" grpId="0"/>
      <p:bldP spid="60717" grpId="0" animBg="1"/>
      <p:bldP spid="60718" grpId="0"/>
      <p:bldP spid="60720" grpId="0"/>
      <p:bldP spid="60721" grpId="0"/>
      <p:bldP spid="60719" grpId="0" animBg="1"/>
      <p:bldP spid="60722" grpId="0" animBg="1"/>
      <p:bldP spid="60723" grpId="0" animBg="1"/>
      <p:bldP spid="60748" grpId="0" animBg="1"/>
      <p:bldP spid="60749" grpId="0" animBg="1"/>
      <p:bldP spid="60750" grpId="0" animBg="1"/>
      <p:bldP spid="60751" grpId="0" animBg="1"/>
      <p:bldP spid="60752" grpId="0" animBg="1"/>
      <p:bldP spid="60757" grpId="0" animBg="1"/>
      <p:bldP spid="60758" grpId="0" animBg="1"/>
      <p:bldP spid="60759" grpId="0" animBg="1"/>
      <p:bldP spid="60760" grpId="0" animBg="1"/>
      <p:bldP spid="607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22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9458325" y="581977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8089900" y="58197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21,400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731125" y="581977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6362700" y="58197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930900" y="5819775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en-US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489450" y="581977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15,000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265488" y="581977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1,200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089150" y="5819775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600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9788" y="5819775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5,800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265113" y="581977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9458325" y="5300663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ค่าสาธารณูปโภค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8089900" y="53006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- 950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7731125" y="5300663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6362700" y="53006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5930900" y="5300663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4489450" y="5300663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3265488" y="5300663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2089150" y="5300663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839788" y="5300663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- 950</a:t>
            </a: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265113" y="5300663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12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9458325" y="478155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เงินเดือน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8089900" y="478155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- 1,500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7731125" y="478155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6362700" y="478155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5930900" y="4781550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4489450" y="478155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3265488" y="4781550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86" name="Rectangle 30"/>
          <p:cNvSpPr>
            <a:spLocks noChangeArrowheads="1"/>
          </p:cNvSpPr>
          <p:nvPr/>
        </p:nvSpPr>
        <p:spPr bwMode="auto">
          <a:xfrm>
            <a:off x="2089150" y="4781550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839788" y="4781550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- 1,500</a:t>
            </a:r>
          </a:p>
        </p:txBody>
      </p:sp>
      <p:sp>
        <p:nvSpPr>
          <p:cNvPr id="70688" name="Rectangle 32"/>
          <p:cNvSpPr>
            <a:spLocks noChangeArrowheads="1"/>
          </p:cNvSpPr>
          <p:nvPr/>
        </p:nvSpPr>
        <p:spPr bwMode="auto">
          <a:xfrm>
            <a:off x="265113" y="478155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11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9458325" y="4262438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ถอนใช้ส่วนตัว</a:t>
            </a:r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8089900" y="42624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- 1,000</a:t>
            </a:r>
          </a:p>
        </p:txBody>
      </p:sp>
      <p:sp>
        <p:nvSpPr>
          <p:cNvPr id="70691" name="Rectangle 35"/>
          <p:cNvSpPr>
            <a:spLocks noChangeArrowheads="1"/>
          </p:cNvSpPr>
          <p:nvPr/>
        </p:nvSpPr>
        <p:spPr bwMode="auto">
          <a:xfrm>
            <a:off x="7731125" y="426243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6362700" y="42624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5930900" y="4262438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94" name="Rectangle 38"/>
          <p:cNvSpPr>
            <a:spLocks noChangeArrowheads="1"/>
          </p:cNvSpPr>
          <p:nvPr/>
        </p:nvSpPr>
        <p:spPr bwMode="auto">
          <a:xfrm>
            <a:off x="4489450" y="426243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3265488" y="426243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96" name="Rectangle 40"/>
          <p:cNvSpPr>
            <a:spLocks noChangeArrowheads="1"/>
          </p:cNvSpPr>
          <p:nvPr/>
        </p:nvSpPr>
        <p:spPr bwMode="auto">
          <a:xfrm>
            <a:off x="2089150" y="4262438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97" name="Rectangle 41"/>
          <p:cNvSpPr>
            <a:spLocks noChangeArrowheads="1"/>
          </p:cNvSpPr>
          <p:nvPr/>
        </p:nvSpPr>
        <p:spPr bwMode="auto">
          <a:xfrm>
            <a:off x="839788" y="4262438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- 1,000</a:t>
            </a:r>
          </a:p>
        </p:txBody>
      </p:sp>
      <p:sp>
        <p:nvSpPr>
          <p:cNvPr id="70698" name="Rectangle 42"/>
          <p:cNvSpPr>
            <a:spLocks noChangeArrowheads="1"/>
          </p:cNvSpPr>
          <p:nvPr/>
        </p:nvSpPr>
        <p:spPr bwMode="auto">
          <a:xfrm>
            <a:off x="265113" y="426243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10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9458325" y="4025900"/>
            <a:ext cx="24479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8089900" y="4025900"/>
            <a:ext cx="13684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1" name="Rectangle 45"/>
          <p:cNvSpPr>
            <a:spLocks noChangeArrowheads="1"/>
          </p:cNvSpPr>
          <p:nvPr/>
        </p:nvSpPr>
        <p:spPr bwMode="auto">
          <a:xfrm>
            <a:off x="7731125" y="4025900"/>
            <a:ext cx="35877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6362700" y="4025900"/>
            <a:ext cx="13684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5930900" y="4025900"/>
            <a:ext cx="431800" cy="2365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4" name="Rectangle 48"/>
          <p:cNvSpPr>
            <a:spLocks noChangeArrowheads="1"/>
          </p:cNvSpPr>
          <p:nvPr/>
        </p:nvSpPr>
        <p:spPr bwMode="auto">
          <a:xfrm>
            <a:off x="4489450" y="4025900"/>
            <a:ext cx="1441450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265488" y="4025900"/>
            <a:ext cx="122396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06" name="Rectangle 50"/>
          <p:cNvSpPr>
            <a:spLocks noChangeArrowheads="1"/>
          </p:cNvSpPr>
          <p:nvPr/>
        </p:nvSpPr>
        <p:spPr bwMode="auto">
          <a:xfrm>
            <a:off x="2089150" y="4025900"/>
            <a:ext cx="1176338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07" name="Rectangle 51"/>
          <p:cNvSpPr>
            <a:spLocks noChangeArrowheads="1"/>
          </p:cNvSpPr>
          <p:nvPr/>
        </p:nvSpPr>
        <p:spPr bwMode="auto">
          <a:xfrm>
            <a:off x="839788" y="4025900"/>
            <a:ext cx="124936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08" name="Rectangle 52"/>
          <p:cNvSpPr>
            <a:spLocks noChangeArrowheads="1"/>
          </p:cNvSpPr>
          <p:nvPr/>
        </p:nvSpPr>
        <p:spPr bwMode="auto">
          <a:xfrm>
            <a:off x="265113" y="4025900"/>
            <a:ext cx="57467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09" name="Rectangle 53"/>
          <p:cNvSpPr>
            <a:spLocks noChangeArrowheads="1"/>
          </p:cNvSpPr>
          <p:nvPr/>
        </p:nvSpPr>
        <p:spPr bwMode="auto">
          <a:xfrm>
            <a:off x="9458325" y="3789363"/>
            <a:ext cx="24479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0" name="Rectangle 54"/>
          <p:cNvSpPr>
            <a:spLocks noChangeArrowheads="1"/>
          </p:cNvSpPr>
          <p:nvPr/>
        </p:nvSpPr>
        <p:spPr bwMode="auto">
          <a:xfrm>
            <a:off x="8089900" y="3789363"/>
            <a:ext cx="13684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1" name="Rectangle 55"/>
          <p:cNvSpPr>
            <a:spLocks noChangeArrowheads="1"/>
          </p:cNvSpPr>
          <p:nvPr/>
        </p:nvSpPr>
        <p:spPr bwMode="auto">
          <a:xfrm>
            <a:off x="7731125" y="3789363"/>
            <a:ext cx="3587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2" name="Rectangle 56"/>
          <p:cNvSpPr>
            <a:spLocks noChangeArrowheads="1"/>
          </p:cNvSpPr>
          <p:nvPr/>
        </p:nvSpPr>
        <p:spPr bwMode="auto">
          <a:xfrm>
            <a:off x="6362700" y="3789363"/>
            <a:ext cx="13684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13" name="Rectangle 57"/>
          <p:cNvSpPr>
            <a:spLocks noChangeArrowheads="1"/>
          </p:cNvSpPr>
          <p:nvPr/>
        </p:nvSpPr>
        <p:spPr bwMode="auto">
          <a:xfrm>
            <a:off x="5930900" y="3789363"/>
            <a:ext cx="431800" cy="2365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4" name="Rectangle 58"/>
          <p:cNvSpPr>
            <a:spLocks noChangeArrowheads="1"/>
          </p:cNvSpPr>
          <p:nvPr/>
        </p:nvSpPr>
        <p:spPr bwMode="auto">
          <a:xfrm>
            <a:off x="4489450" y="3789363"/>
            <a:ext cx="144145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5" name="Rectangle 59"/>
          <p:cNvSpPr>
            <a:spLocks noChangeArrowheads="1"/>
          </p:cNvSpPr>
          <p:nvPr/>
        </p:nvSpPr>
        <p:spPr bwMode="auto">
          <a:xfrm>
            <a:off x="3265488" y="3789363"/>
            <a:ext cx="12239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6" name="Rectangle 60"/>
          <p:cNvSpPr>
            <a:spLocks noChangeArrowheads="1"/>
          </p:cNvSpPr>
          <p:nvPr/>
        </p:nvSpPr>
        <p:spPr bwMode="auto">
          <a:xfrm>
            <a:off x="2089150" y="3789363"/>
            <a:ext cx="1176338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17" name="Rectangle 61"/>
          <p:cNvSpPr>
            <a:spLocks noChangeArrowheads="1"/>
          </p:cNvSpPr>
          <p:nvPr/>
        </p:nvSpPr>
        <p:spPr bwMode="auto">
          <a:xfrm>
            <a:off x="839788" y="3789363"/>
            <a:ext cx="12493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18" name="Rectangle 62"/>
          <p:cNvSpPr>
            <a:spLocks noChangeArrowheads="1"/>
          </p:cNvSpPr>
          <p:nvPr/>
        </p:nvSpPr>
        <p:spPr bwMode="auto">
          <a:xfrm>
            <a:off x="265113" y="3789363"/>
            <a:ext cx="5746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19" name="Rectangle 63"/>
          <p:cNvSpPr>
            <a:spLocks noChangeArrowheads="1"/>
          </p:cNvSpPr>
          <p:nvPr/>
        </p:nvSpPr>
        <p:spPr bwMode="auto">
          <a:xfrm>
            <a:off x="9458325" y="327025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รายได้</a:t>
            </a:r>
          </a:p>
        </p:txBody>
      </p:sp>
      <p:sp>
        <p:nvSpPr>
          <p:cNvPr id="70720" name="Rectangle 64"/>
          <p:cNvSpPr>
            <a:spLocks noChangeArrowheads="1"/>
          </p:cNvSpPr>
          <p:nvPr/>
        </p:nvSpPr>
        <p:spPr bwMode="auto">
          <a:xfrm>
            <a:off x="8089900" y="327025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1,300</a:t>
            </a:r>
          </a:p>
        </p:txBody>
      </p:sp>
      <p:sp>
        <p:nvSpPr>
          <p:cNvPr id="70721" name="Rectangle 65"/>
          <p:cNvSpPr>
            <a:spLocks noChangeArrowheads="1"/>
          </p:cNvSpPr>
          <p:nvPr/>
        </p:nvSpPr>
        <p:spPr bwMode="auto">
          <a:xfrm>
            <a:off x="7731125" y="327025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22" name="Rectangle 66"/>
          <p:cNvSpPr>
            <a:spLocks noChangeArrowheads="1"/>
          </p:cNvSpPr>
          <p:nvPr/>
        </p:nvSpPr>
        <p:spPr bwMode="auto">
          <a:xfrm>
            <a:off x="6362700" y="327025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23" name="Rectangle 67"/>
          <p:cNvSpPr>
            <a:spLocks noChangeArrowheads="1"/>
          </p:cNvSpPr>
          <p:nvPr/>
        </p:nvSpPr>
        <p:spPr bwMode="auto">
          <a:xfrm>
            <a:off x="5930900" y="3270250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24" name="Rectangle 68"/>
          <p:cNvSpPr>
            <a:spLocks noChangeArrowheads="1"/>
          </p:cNvSpPr>
          <p:nvPr/>
        </p:nvSpPr>
        <p:spPr bwMode="auto">
          <a:xfrm>
            <a:off x="4489450" y="327025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25" name="Rectangle 69"/>
          <p:cNvSpPr>
            <a:spLocks noChangeArrowheads="1"/>
          </p:cNvSpPr>
          <p:nvPr/>
        </p:nvSpPr>
        <p:spPr bwMode="auto">
          <a:xfrm>
            <a:off x="3265488" y="3270250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26" name="Rectangle 70"/>
          <p:cNvSpPr>
            <a:spLocks noChangeArrowheads="1"/>
          </p:cNvSpPr>
          <p:nvPr/>
        </p:nvSpPr>
        <p:spPr bwMode="auto">
          <a:xfrm>
            <a:off x="2089150" y="3270250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1,300</a:t>
            </a:r>
          </a:p>
        </p:txBody>
      </p:sp>
      <p:sp>
        <p:nvSpPr>
          <p:cNvPr id="70727" name="Rectangle 71"/>
          <p:cNvSpPr>
            <a:spLocks noChangeArrowheads="1"/>
          </p:cNvSpPr>
          <p:nvPr/>
        </p:nvSpPr>
        <p:spPr bwMode="auto">
          <a:xfrm>
            <a:off x="839788" y="3270250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28" name="Rectangle 72"/>
          <p:cNvSpPr>
            <a:spLocks noChangeArrowheads="1"/>
          </p:cNvSpPr>
          <p:nvPr/>
        </p:nvSpPr>
        <p:spPr bwMode="auto">
          <a:xfrm>
            <a:off x="265113" y="327025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7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29" name="Rectangle 73"/>
          <p:cNvSpPr>
            <a:spLocks noChangeArrowheads="1"/>
          </p:cNvSpPr>
          <p:nvPr/>
        </p:nvSpPr>
        <p:spPr bwMode="auto">
          <a:xfrm>
            <a:off x="9458325" y="2751138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ค่าเช่าร้าน</a:t>
            </a:r>
          </a:p>
        </p:txBody>
      </p:sp>
      <p:sp>
        <p:nvSpPr>
          <p:cNvPr id="70730" name="Rectangle 74"/>
          <p:cNvSpPr>
            <a:spLocks noChangeArrowheads="1"/>
          </p:cNvSpPr>
          <p:nvPr/>
        </p:nvSpPr>
        <p:spPr bwMode="auto">
          <a:xfrm>
            <a:off x="8089900" y="27511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- 750</a:t>
            </a:r>
          </a:p>
        </p:txBody>
      </p:sp>
      <p:sp>
        <p:nvSpPr>
          <p:cNvPr id="70731" name="Rectangle 75"/>
          <p:cNvSpPr>
            <a:spLocks noChangeArrowheads="1"/>
          </p:cNvSpPr>
          <p:nvPr/>
        </p:nvSpPr>
        <p:spPr bwMode="auto">
          <a:xfrm>
            <a:off x="7731125" y="275113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32" name="Rectangle 76"/>
          <p:cNvSpPr>
            <a:spLocks noChangeArrowheads="1"/>
          </p:cNvSpPr>
          <p:nvPr/>
        </p:nvSpPr>
        <p:spPr bwMode="auto">
          <a:xfrm>
            <a:off x="6362700" y="27511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33" name="Rectangle 77"/>
          <p:cNvSpPr>
            <a:spLocks noChangeArrowheads="1"/>
          </p:cNvSpPr>
          <p:nvPr/>
        </p:nvSpPr>
        <p:spPr bwMode="auto">
          <a:xfrm>
            <a:off x="5930900" y="2751138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34" name="Rectangle 78"/>
          <p:cNvSpPr>
            <a:spLocks noChangeArrowheads="1"/>
          </p:cNvSpPr>
          <p:nvPr/>
        </p:nvSpPr>
        <p:spPr bwMode="auto">
          <a:xfrm>
            <a:off x="4489450" y="275113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35" name="Rectangle 79"/>
          <p:cNvSpPr>
            <a:spLocks noChangeArrowheads="1"/>
          </p:cNvSpPr>
          <p:nvPr/>
        </p:nvSpPr>
        <p:spPr bwMode="auto">
          <a:xfrm>
            <a:off x="3265488" y="275113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36" name="Rectangle 80"/>
          <p:cNvSpPr>
            <a:spLocks noChangeArrowheads="1"/>
          </p:cNvSpPr>
          <p:nvPr/>
        </p:nvSpPr>
        <p:spPr bwMode="auto">
          <a:xfrm>
            <a:off x="2089150" y="2751138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37" name="Rectangle 81"/>
          <p:cNvSpPr>
            <a:spLocks noChangeArrowheads="1"/>
          </p:cNvSpPr>
          <p:nvPr/>
        </p:nvSpPr>
        <p:spPr bwMode="auto">
          <a:xfrm>
            <a:off x="839788" y="2751138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- 750</a:t>
            </a:r>
          </a:p>
        </p:txBody>
      </p:sp>
      <p:sp>
        <p:nvSpPr>
          <p:cNvPr id="70738" name="Rectangle 82"/>
          <p:cNvSpPr>
            <a:spLocks noChangeArrowheads="1"/>
          </p:cNvSpPr>
          <p:nvPr/>
        </p:nvSpPr>
        <p:spPr bwMode="auto">
          <a:xfrm>
            <a:off x="265113" y="275113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6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39" name="Rectangle 83"/>
          <p:cNvSpPr>
            <a:spLocks noChangeArrowheads="1"/>
          </p:cNvSpPr>
          <p:nvPr/>
        </p:nvSpPr>
        <p:spPr bwMode="auto">
          <a:xfrm>
            <a:off x="9458325" y="223202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รายได้</a:t>
            </a:r>
          </a:p>
        </p:txBody>
      </p:sp>
      <p:sp>
        <p:nvSpPr>
          <p:cNvPr id="70740" name="Rectangle 84"/>
          <p:cNvSpPr>
            <a:spLocks noChangeArrowheads="1"/>
          </p:cNvSpPr>
          <p:nvPr/>
        </p:nvSpPr>
        <p:spPr bwMode="auto">
          <a:xfrm>
            <a:off x="8089900" y="22320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4,300</a:t>
            </a:r>
          </a:p>
        </p:txBody>
      </p:sp>
      <p:sp>
        <p:nvSpPr>
          <p:cNvPr id="70741" name="Rectangle 85"/>
          <p:cNvSpPr>
            <a:spLocks noChangeArrowheads="1"/>
          </p:cNvSpPr>
          <p:nvPr/>
        </p:nvSpPr>
        <p:spPr bwMode="auto">
          <a:xfrm>
            <a:off x="7731125" y="223202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42" name="Rectangle 86"/>
          <p:cNvSpPr>
            <a:spLocks noChangeArrowheads="1"/>
          </p:cNvSpPr>
          <p:nvPr/>
        </p:nvSpPr>
        <p:spPr bwMode="auto">
          <a:xfrm>
            <a:off x="6362700" y="22320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43" name="Rectangle 87"/>
          <p:cNvSpPr>
            <a:spLocks noChangeArrowheads="1"/>
          </p:cNvSpPr>
          <p:nvPr/>
        </p:nvSpPr>
        <p:spPr bwMode="auto">
          <a:xfrm>
            <a:off x="5930900" y="2232025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44" name="Rectangle 88"/>
          <p:cNvSpPr>
            <a:spLocks noChangeArrowheads="1"/>
          </p:cNvSpPr>
          <p:nvPr/>
        </p:nvSpPr>
        <p:spPr bwMode="auto">
          <a:xfrm>
            <a:off x="4489450" y="223202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45" name="Rectangle 89"/>
          <p:cNvSpPr>
            <a:spLocks noChangeArrowheads="1"/>
          </p:cNvSpPr>
          <p:nvPr/>
        </p:nvSpPr>
        <p:spPr bwMode="auto">
          <a:xfrm>
            <a:off x="3265488" y="22320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46" name="Rectangle 90"/>
          <p:cNvSpPr>
            <a:spLocks noChangeArrowheads="1"/>
          </p:cNvSpPr>
          <p:nvPr/>
        </p:nvSpPr>
        <p:spPr bwMode="auto">
          <a:xfrm>
            <a:off x="2089150" y="2232025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47" name="Rectangle 91"/>
          <p:cNvSpPr>
            <a:spLocks noChangeArrowheads="1"/>
          </p:cNvSpPr>
          <p:nvPr/>
        </p:nvSpPr>
        <p:spPr bwMode="auto">
          <a:xfrm>
            <a:off x="839788" y="2232025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4,300</a:t>
            </a:r>
          </a:p>
        </p:txBody>
      </p:sp>
      <p:sp>
        <p:nvSpPr>
          <p:cNvPr id="70748" name="Rectangle 92"/>
          <p:cNvSpPr>
            <a:spLocks noChangeArrowheads="1"/>
          </p:cNvSpPr>
          <p:nvPr/>
        </p:nvSpPr>
        <p:spPr bwMode="auto">
          <a:xfrm>
            <a:off x="265113" y="223202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49" name="Rectangle 93"/>
          <p:cNvSpPr>
            <a:spLocks noChangeArrowheads="1"/>
          </p:cNvSpPr>
          <p:nvPr/>
        </p:nvSpPr>
        <p:spPr bwMode="auto">
          <a:xfrm>
            <a:off x="9458325" y="1995488"/>
            <a:ext cx="24479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0" name="Rectangle 94"/>
          <p:cNvSpPr>
            <a:spLocks noChangeArrowheads="1"/>
          </p:cNvSpPr>
          <p:nvPr/>
        </p:nvSpPr>
        <p:spPr bwMode="auto">
          <a:xfrm>
            <a:off x="8089900" y="1995488"/>
            <a:ext cx="13684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1" name="Rectangle 95"/>
          <p:cNvSpPr>
            <a:spLocks noChangeArrowheads="1"/>
          </p:cNvSpPr>
          <p:nvPr/>
        </p:nvSpPr>
        <p:spPr bwMode="auto">
          <a:xfrm>
            <a:off x="7731125" y="1995488"/>
            <a:ext cx="3587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2" name="Rectangle 96"/>
          <p:cNvSpPr>
            <a:spLocks noChangeArrowheads="1"/>
          </p:cNvSpPr>
          <p:nvPr/>
        </p:nvSpPr>
        <p:spPr bwMode="auto">
          <a:xfrm>
            <a:off x="6362700" y="1995488"/>
            <a:ext cx="13684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53" name="Rectangle 97"/>
          <p:cNvSpPr>
            <a:spLocks noChangeArrowheads="1"/>
          </p:cNvSpPr>
          <p:nvPr/>
        </p:nvSpPr>
        <p:spPr bwMode="auto">
          <a:xfrm>
            <a:off x="5930900" y="1995488"/>
            <a:ext cx="431800" cy="2365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4" name="Rectangle 98"/>
          <p:cNvSpPr>
            <a:spLocks noChangeArrowheads="1"/>
          </p:cNvSpPr>
          <p:nvPr/>
        </p:nvSpPr>
        <p:spPr bwMode="auto">
          <a:xfrm>
            <a:off x="4489450" y="1995488"/>
            <a:ext cx="144145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5" name="Rectangle 99"/>
          <p:cNvSpPr>
            <a:spLocks noChangeArrowheads="1"/>
          </p:cNvSpPr>
          <p:nvPr/>
        </p:nvSpPr>
        <p:spPr bwMode="auto">
          <a:xfrm>
            <a:off x="3265488" y="1995488"/>
            <a:ext cx="12239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56" name="Rectangle 100"/>
          <p:cNvSpPr>
            <a:spLocks noChangeArrowheads="1"/>
          </p:cNvSpPr>
          <p:nvPr/>
        </p:nvSpPr>
        <p:spPr bwMode="auto">
          <a:xfrm>
            <a:off x="2089150" y="1995488"/>
            <a:ext cx="1176338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7" name="Rectangle 101"/>
          <p:cNvSpPr>
            <a:spLocks noChangeArrowheads="1"/>
          </p:cNvSpPr>
          <p:nvPr/>
        </p:nvSpPr>
        <p:spPr bwMode="auto">
          <a:xfrm>
            <a:off x="839788" y="1995488"/>
            <a:ext cx="12493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58" name="Rectangle 102"/>
          <p:cNvSpPr>
            <a:spLocks noChangeArrowheads="1"/>
          </p:cNvSpPr>
          <p:nvPr/>
        </p:nvSpPr>
        <p:spPr bwMode="auto">
          <a:xfrm>
            <a:off x="265113" y="1995488"/>
            <a:ext cx="5746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59" name="Rectangle 103"/>
          <p:cNvSpPr>
            <a:spLocks noChangeArrowheads="1"/>
          </p:cNvSpPr>
          <p:nvPr/>
        </p:nvSpPr>
        <p:spPr bwMode="auto">
          <a:xfrm>
            <a:off x="9458325" y="1758950"/>
            <a:ext cx="24479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0" name="Rectangle 104"/>
          <p:cNvSpPr>
            <a:spLocks noChangeArrowheads="1"/>
          </p:cNvSpPr>
          <p:nvPr/>
        </p:nvSpPr>
        <p:spPr bwMode="auto">
          <a:xfrm>
            <a:off x="8089900" y="1758950"/>
            <a:ext cx="13684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1" name="Rectangle 105"/>
          <p:cNvSpPr>
            <a:spLocks noChangeArrowheads="1"/>
          </p:cNvSpPr>
          <p:nvPr/>
        </p:nvSpPr>
        <p:spPr bwMode="auto">
          <a:xfrm>
            <a:off x="7731125" y="1758950"/>
            <a:ext cx="35877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2" name="Rectangle 106"/>
          <p:cNvSpPr>
            <a:spLocks noChangeArrowheads="1"/>
          </p:cNvSpPr>
          <p:nvPr/>
        </p:nvSpPr>
        <p:spPr bwMode="auto">
          <a:xfrm>
            <a:off x="6362700" y="1758950"/>
            <a:ext cx="13684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63" name="Rectangle 107"/>
          <p:cNvSpPr>
            <a:spLocks noChangeArrowheads="1"/>
          </p:cNvSpPr>
          <p:nvPr/>
        </p:nvSpPr>
        <p:spPr bwMode="auto">
          <a:xfrm>
            <a:off x="5930900" y="1758950"/>
            <a:ext cx="431800" cy="2365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4" name="Rectangle 108"/>
          <p:cNvSpPr>
            <a:spLocks noChangeArrowheads="1"/>
          </p:cNvSpPr>
          <p:nvPr/>
        </p:nvSpPr>
        <p:spPr bwMode="auto">
          <a:xfrm>
            <a:off x="4489450" y="1758950"/>
            <a:ext cx="1441450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65" name="Rectangle 109"/>
          <p:cNvSpPr>
            <a:spLocks noChangeArrowheads="1"/>
          </p:cNvSpPr>
          <p:nvPr/>
        </p:nvSpPr>
        <p:spPr bwMode="auto">
          <a:xfrm>
            <a:off x="3265488" y="1758950"/>
            <a:ext cx="122396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6" name="Rectangle 110"/>
          <p:cNvSpPr>
            <a:spLocks noChangeArrowheads="1"/>
          </p:cNvSpPr>
          <p:nvPr/>
        </p:nvSpPr>
        <p:spPr bwMode="auto">
          <a:xfrm>
            <a:off x="2089150" y="1758950"/>
            <a:ext cx="1176338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7" name="Rectangle 111"/>
          <p:cNvSpPr>
            <a:spLocks noChangeArrowheads="1"/>
          </p:cNvSpPr>
          <p:nvPr/>
        </p:nvSpPr>
        <p:spPr bwMode="auto">
          <a:xfrm>
            <a:off x="839788" y="1758950"/>
            <a:ext cx="124936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68" name="Rectangle 112"/>
          <p:cNvSpPr>
            <a:spLocks noChangeArrowheads="1"/>
          </p:cNvSpPr>
          <p:nvPr/>
        </p:nvSpPr>
        <p:spPr bwMode="auto">
          <a:xfrm>
            <a:off x="265113" y="1758950"/>
            <a:ext cx="57467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69" name="Rectangle 113"/>
          <p:cNvSpPr>
            <a:spLocks noChangeArrowheads="1"/>
          </p:cNvSpPr>
          <p:nvPr/>
        </p:nvSpPr>
        <p:spPr bwMode="auto">
          <a:xfrm>
            <a:off x="9458325" y="1522413"/>
            <a:ext cx="24479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0" name="Rectangle 114"/>
          <p:cNvSpPr>
            <a:spLocks noChangeArrowheads="1"/>
          </p:cNvSpPr>
          <p:nvPr/>
        </p:nvSpPr>
        <p:spPr bwMode="auto">
          <a:xfrm>
            <a:off x="8089900" y="1522413"/>
            <a:ext cx="13684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1" name="Rectangle 115"/>
          <p:cNvSpPr>
            <a:spLocks noChangeArrowheads="1"/>
          </p:cNvSpPr>
          <p:nvPr/>
        </p:nvSpPr>
        <p:spPr bwMode="auto">
          <a:xfrm>
            <a:off x="7731125" y="1522413"/>
            <a:ext cx="3587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2" name="Rectangle 116"/>
          <p:cNvSpPr>
            <a:spLocks noChangeArrowheads="1"/>
          </p:cNvSpPr>
          <p:nvPr/>
        </p:nvSpPr>
        <p:spPr bwMode="auto">
          <a:xfrm>
            <a:off x="6362700" y="1522413"/>
            <a:ext cx="13684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3" name="Rectangle 117"/>
          <p:cNvSpPr>
            <a:spLocks noChangeArrowheads="1"/>
          </p:cNvSpPr>
          <p:nvPr/>
        </p:nvSpPr>
        <p:spPr bwMode="auto">
          <a:xfrm>
            <a:off x="5930900" y="1522413"/>
            <a:ext cx="431800" cy="2365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4" name="Rectangle 118"/>
          <p:cNvSpPr>
            <a:spLocks noChangeArrowheads="1"/>
          </p:cNvSpPr>
          <p:nvPr/>
        </p:nvSpPr>
        <p:spPr bwMode="auto">
          <a:xfrm>
            <a:off x="4489450" y="1522413"/>
            <a:ext cx="144145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75" name="Rectangle 119"/>
          <p:cNvSpPr>
            <a:spLocks noChangeArrowheads="1"/>
          </p:cNvSpPr>
          <p:nvPr/>
        </p:nvSpPr>
        <p:spPr bwMode="auto">
          <a:xfrm>
            <a:off x="3265488" y="1522413"/>
            <a:ext cx="12239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6" name="Rectangle 120"/>
          <p:cNvSpPr>
            <a:spLocks noChangeArrowheads="1"/>
          </p:cNvSpPr>
          <p:nvPr/>
        </p:nvSpPr>
        <p:spPr bwMode="auto">
          <a:xfrm>
            <a:off x="2089150" y="1522413"/>
            <a:ext cx="1176338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3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77" name="Rectangle 121"/>
          <p:cNvSpPr>
            <a:spLocks noChangeArrowheads="1"/>
          </p:cNvSpPr>
          <p:nvPr/>
        </p:nvSpPr>
        <p:spPr bwMode="auto">
          <a:xfrm>
            <a:off x="839788" y="1522413"/>
            <a:ext cx="12493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78" name="Rectangle 122"/>
          <p:cNvSpPr>
            <a:spLocks noChangeArrowheads="1"/>
          </p:cNvSpPr>
          <p:nvPr/>
        </p:nvSpPr>
        <p:spPr bwMode="auto">
          <a:xfrm>
            <a:off x="265113" y="1522413"/>
            <a:ext cx="5746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79" name="Rectangle 123"/>
          <p:cNvSpPr>
            <a:spLocks noChangeArrowheads="1"/>
          </p:cNvSpPr>
          <p:nvPr/>
        </p:nvSpPr>
        <p:spPr bwMode="auto">
          <a:xfrm>
            <a:off x="9458325" y="10033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เงินลงทุนเริ่มแรก</a:t>
            </a:r>
          </a:p>
        </p:txBody>
      </p:sp>
      <p:sp>
        <p:nvSpPr>
          <p:cNvPr id="70780" name="Rectangle 124"/>
          <p:cNvSpPr>
            <a:spLocks noChangeArrowheads="1"/>
          </p:cNvSpPr>
          <p:nvPr/>
        </p:nvSpPr>
        <p:spPr bwMode="auto">
          <a:xfrm>
            <a:off x="8089900" y="10033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70781" name="Rectangle 125"/>
          <p:cNvSpPr>
            <a:spLocks noChangeArrowheads="1"/>
          </p:cNvSpPr>
          <p:nvPr/>
        </p:nvSpPr>
        <p:spPr bwMode="auto">
          <a:xfrm>
            <a:off x="7731125" y="100330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82" name="Rectangle 126"/>
          <p:cNvSpPr>
            <a:spLocks noChangeArrowheads="1"/>
          </p:cNvSpPr>
          <p:nvPr/>
        </p:nvSpPr>
        <p:spPr bwMode="auto">
          <a:xfrm>
            <a:off x="6362700" y="10033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83" name="Rectangle 127"/>
          <p:cNvSpPr>
            <a:spLocks noChangeArrowheads="1"/>
          </p:cNvSpPr>
          <p:nvPr/>
        </p:nvSpPr>
        <p:spPr bwMode="auto">
          <a:xfrm>
            <a:off x="5930900" y="1003300"/>
            <a:ext cx="431800" cy="519113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84" name="Rectangle 128"/>
          <p:cNvSpPr>
            <a:spLocks noChangeArrowheads="1"/>
          </p:cNvSpPr>
          <p:nvPr/>
        </p:nvSpPr>
        <p:spPr bwMode="auto">
          <a:xfrm>
            <a:off x="4489450" y="10033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85" name="Rectangle 129"/>
          <p:cNvSpPr>
            <a:spLocks noChangeArrowheads="1"/>
          </p:cNvSpPr>
          <p:nvPr/>
        </p:nvSpPr>
        <p:spPr bwMode="auto">
          <a:xfrm>
            <a:off x="3265488" y="1003300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86" name="Rectangle 130"/>
          <p:cNvSpPr>
            <a:spLocks noChangeArrowheads="1"/>
          </p:cNvSpPr>
          <p:nvPr/>
        </p:nvSpPr>
        <p:spPr bwMode="auto">
          <a:xfrm>
            <a:off x="2089150" y="1003300"/>
            <a:ext cx="1176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87" name="Rectangle 131"/>
          <p:cNvSpPr>
            <a:spLocks noChangeArrowheads="1"/>
          </p:cNvSpPr>
          <p:nvPr/>
        </p:nvSpPr>
        <p:spPr bwMode="auto">
          <a:xfrm>
            <a:off x="839788" y="1003300"/>
            <a:ext cx="124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70788" name="Rectangle 132"/>
          <p:cNvSpPr>
            <a:spLocks noChangeArrowheads="1"/>
          </p:cNvSpPr>
          <p:nvPr/>
        </p:nvSpPr>
        <p:spPr bwMode="auto">
          <a:xfrm>
            <a:off x="265113" y="100330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89" name="Rectangle 133"/>
          <p:cNvSpPr>
            <a:spLocks noChangeArrowheads="1"/>
          </p:cNvSpPr>
          <p:nvPr/>
        </p:nvSpPr>
        <p:spPr bwMode="auto">
          <a:xfrm>
            <a:off x="8089900" y="484188"/>
            <a:ext cx="381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ทุน + รายได้ </a:t>
            </a:r>
            <a:r>
              <a:rPr lang="en-US" altLang="th-TH" sz="3200">
                <a:solidFill>
                  <a:srgbClr val="000066"/>
                </a:solidFill>
              </a:rPr>
              <a:t>-</a:t>
            </a:r>
            <a:r>
              <a:rPr lang="th-TH" altLang="th-TH" sz="3200">
                <a:solidFill>
                  <a:srgbClr val="000066"/>
                </a:solidFill>
              </a:rPr>
              <a:t> ค่าใช้จ่าย</a:t>
            </a:r>
          </a:p>
        </p:txBody>
      </p:sp>
      <p:sp>
        <p:nvSpPr>
          <p:cNvPr id="70790" name="Rectangle 134"/>
          <p:cNvSpPr>
            <a:spLocks noChangeArrowheads="1"/>
          </p:cNvSpPr>
          <p:nvPr/>
        </p:nvSpPr>
        <p:spPr bwMode="auto">
          <a:xfrm>
            <a:off x="7731125" y="48418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791" name="Rectangle 135"/>
          <p:cNvSpPr>
            <a:spLocks noChangeArrowheads="1"/>
          </p:cNvSpPr>
          <p:nvPr/>
        </p:nvSpPr>
        <p:spPr bwMode="auto">
          <a:xfrm>
            <a:off x="6362700" y="48418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70792" name="Rectangle 136"/>
          <p:cNvSpPr>
            <a:spLocks noChangeArrowheads="1"/>
          </p:cNvSpPr>
          <p:nvPr/>
        </p:nvSpPr>
        <p:spPr bwMode="auto">
          <a:xfrm>
            <a:off x="5930900" y="484188"/>
            <a:ext cx="431800" cy="519112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70793" name="Rectangle 137"/>
          <p:cNvSpPr>
            <a:spLocks noChangeArrowheads="1"/>
          </p:cNvSpPr>
          <p:nvPr/>
        </p:nvSpPr>
        <p:spPr bwMode="auto">
          <a:xfrm>
            <a:off x="4489450" y="48418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70794" name="Rectangle 138"/>
          <p:cNvSpPr>
            <a:spLocks noChangeArrowheads="1"/>
          </p:cNvSpPr>
          <p:nvPr/>
        </p:nvSpPr>
        <p:spPr bwMode="auto">
          <a:xfrm>
            <a:off x="3265488" y="48418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วัสดุฯ</a:t>
            </a:r>
          </a:p>
        </p:txBody>
      </p:sp>
      <p:sp>
        <p:nvSpPr>
          <p:cNvPr id="70795" name="Rectangle 139"/>
          <p:cNvSpPr>
            <a:spLocks noChangeArrowheads="1"/>
          </p:cNvSpPr>
          <p:nvPr/>
        </p:nvSpPr>
        <p:spPr bwMode="auto">
          <a:xfrm>
            <a:off x="2089150" y="484188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ลูกหนี้</a:t>
            </a:r>
          </a:p>
        </p:txBody>
      </p:sp>
      <p:sp>
        <p:nvSpPr>
          <p:cNvPr id="70796" name="Rectangle 140"/>
          <p:cNvSpPr>
            <a:spLocks noChangeArrowheads="1"/>
          </p:cNvSpPr>
          <p:nvPr/>
        </p:nvSpPr>
        <p:spPr bwMode="auto">
          <a:xfrm>
            <a:off x="839788" y="484188"/>
            <a:ext cx="124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70797" name="Rectangle 141"/>
          <p:cNvSpPr>
            <a:spLocks noChangeArrowheads="1"/>
          </p:cNvSpPr>
          <p:nvPr/>
        </p:nvSpPr>
        <p:spPr bwMode="auto">
          <a:xfrm>
            <a:off x="265113" y="48418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8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70804" name="Line 148"/>
          <p:cNvSpPr>
            <a:spLocks noChangeShapeType="1"/>
          </p:cNvSpPr>
          <p:nvPr/>
        </p:nvSpPr>
        <p:spPr bwMode="auto">
          <a:xfrm>
            <a:off x="265113" y="484188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05" name="Line 149"/>
          <p:cNvSpPr>
            <a:spLocks noChangeShapeType="1"/>
          </p:cNvSpPr>
          <p:nvPr/>
        </p:nvSpPr>
        <p:spPr bwMode="auto">
          <a:xfrm>
            <a:off x="265113" y="6338888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06" name="Line 150"/>
          <p:cNvSpPr>
            <a:spLocks noChangeShapeType="1"/>
          </p:cNvSpPr>
          <p:nvPr/>
        </p:nvSpPr>
        <p:spPr bwMode="auto">
          <a:xfrm>
            <a:off x="265113" y="484188"/>
            <a:ext cx="0" cy="5854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07" name="Line 151"/>
          <p:cNvSpPr>
            <a:spLocks noChangeShapeType="1"/>
          </p:cNvSpPr>
          <p:nvPr/>
        </p:nvSpPr>
        <p:spPr bwMode="auto">
          <a:xfrm>
            <a:off x="11906250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08" name="Line 152"/>
          <p:cNvSpPr>
            <a:spLocks noChangeShapeType="1"/>
          </p:cNvSpPr>
          <p:nvPr/>
        </p:nvSpPr>
        <p:spPr bwMode="auto">
          <a:xfrm>
            <a:off x="839788" y="6338888"/>
            <a:ext cx="86185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09" name="Line 153"/>
          <p:cNvSpPr>
            <a:spLocks noChangeShapeType="1"/>
          </p:cNvSpPr>
          <p:nvPr/>
        </p:nvSpPr>
        <p:spPr bwMode="auto">
          <a:xfrm>
            <a:off x="839788" y="1003300"/>
            <a:ext cx="5091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0" name="Line 154"/>
          <p:cNvSpPr>
            <a:spLocks noChangeShapeType="1"/>
          </p:cNvSpPr>
          <p:nvPr/>
        </p:nvSpPr>
        <p:spPr bwMode="auto">
          <a:xfrm>
            <a:off x="839788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1" name="Line 155"/>
          <p:cNvSpPr>
            <a:spLocks noChangeShapeType="1"/>
          </p:cNvSpPr>
          <p:nvPr/>
        </p:nvSpPr>
        <p:spPr bwMode="auto">
          <a:xfrm>
            <a:off x="2089150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2" name="Line 156"/>
          <p:cNvSpPr>
            <a:spLocks noChangeShapeType="1"/>
          </p:cNvSpPr>
          <p:nvPr/>
        </p:nvSpPr>
        <p:spPr bwMode="auto">
          <a:xfrm>
            <a:off x="3265488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3" name="Line 157"/>
          <p:cNvSpPr>
            <a:spLocks noChangeShapeType="1"/>
          </p:cNvSpPr>
          <p:nvPr/>
        </p:nvSpPr>
        <p:spPr bwMode="auto">
          <a:xfrm>
            <a:off x="4489450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4" name="Line 158"/>
          <p:cNvSpPr>
            <a:spLocks noChangeShapeType="1"/>
          </p:cNvSpPr>
          <p:nvPr/>
        </p:nvSpPr>
        <p:spPr bwMode="auto">
          <a:xfrm>
            <a:off x="7731125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5" name="Line 159"/>
          <p:cNvSpPr>
            <a:spLocks noChangeShapeType="1"/>
          </p:cNvSpPr>
          <p:nvPr/>
        </p:nvSpPr>
        <p:spPr bwMode="auto">
          <a:xfrm>
            <a:off x="8089900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6" name="Line 160"/>
          <p:cNvSpPr>
            <a:spLocks noChangeShapeType="1"/>
          </p:cNvSpPr>
          <p:nvPr/>
        </p:nvSpPr>
        <p:spPr bwMode="auto">
          <a:xfrm>
            <a:off x="9458325" y="1003300"/>
            <a:ext cx="0" cy="533558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7" name="Line 161"/>
          <p:cNvSpPr>
            <a:spLocks noChangeShapeType="1"/>
          </p:cNvSpPr>
          <p:nvPr/>
        </p:nvSpPr>
        <p:spPr bwMode="auto">
          <a:xfrm>
            <a:off x="5930900" y="484188"/>
            <a:ext cx="43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18" name="Line 162"/>
          <p:cNvSpPr>
            <a:spLocks noChangeShapeType="1"/>
          </p:cNvSpPr>
          <p:nvPr/>
        </p:nvSpPr>
        <p:spPr bwMode="auto">
          <a:xfrm>
            <a:off x="839788" y="484188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20" name="Line 164"/>
          <p:cNvSpPr>
            <a:spLocks noChangeShapeType="1"/>
          </p:cNvSpPr>
          <p:nvPr/>
        </p:nvSpPr>
        <p:spPr bwMode="auto">
          <a:xfrm>
            <a:off x="5930900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22" name="Line 166"/>
          <p:cNvSpPr>
            <a:spLocks noChangeShapeType="1"/>
          </p:cNvSpPr>
          <p:nvPr/>
        </p:nvSpPr>
        <p:spPr bwMode="auto">
          <a:xfrm>
            <a:off x="7731125" y="484188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23" name="Line 167"/>
          <p:cNvSpPr>
            <a:spLocks noChangeShapeType="1"/>
          </p:cNvSpPr>
          <p:nvPr/>
        </p:nvSpPr>
        <p:spPr bwMode="auto">
          <a:xfrm>
            <a:off x="6362700" y="484188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24" name="Line 168"/>
          <p:cNvSpPr>
            <a:spLocks noChangeShapeType="1"/>
          </p:cNvSpPr>
          <p:nvPr/>
        </p:nvSpPr>
        <p:spPr bwMode="auto">
          <a:xfrm>
            <a:off x="6362700" y="484188"/>
            <a:ext cx="0" cy="58547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28" name="Line 172"/>
          <p:cNvSpPr>
            <a:spLocks noChangeShapeType="1"/>
          </p:cNvSpPr>
          <p:nvPr/>
        </p:nvSpPr>
        <p:spPr bwMode="auto">
          <a:xfrm>
            <a:off x="8089900" y="484188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2" name="Line 176"/>
          <p:cNvSpPr>
            <a:spLocks noChangeShapeType="1"/>
          </p:cNvSpPr>
          <p:nvPr/>
        </p:nvSpPr>
        <p:spPr bwMode="auto">
          <a:xfrm>
            <a:off x="839788" y="152241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3" name="Line 177"/>
          <p:cNvSpPr>
            <a:spLocks noChangeShapeType="1"/>
          </p:cNvSpPr>
          <p:nvPr/>
        </p:nvSpPr>
        <p:spPr bwMode="auto">
          <a:xfrm>
            <a:off x="839788" y="175895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4" name="Line 178"/>
          <p:cNvSpPr>
            <a:spLocks noChangeShapeType="1"/>
          </p:cNvSpPr>
          <p:nvPr/>
        </p:nvSpPr>
        <p:spPr bwMode="auto">
          <a:xfrm>
            <a:off x="839788" y="199548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5" name="Line 179"/>
          <p:cNvSpPr>
            <a:spLocks noChangeShapeType="1"/>
          </p:cNvSpPr>
          <p:nvPr/>
        </p:nvSpPr>
        <p:spPr bwMode="auto">
          <a:xfrm>
            <a:off x="839788" y="223202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6" name="Line 180"/>
          <p:cNvSpPr>
            <a:spLocks noChangeShapeType="1"/>
          </p:cNvSpPr>
          <p:nvPr/>
        </p:nvSpPr>
        <p:spPr bwMode="auto">
          <a:xfrm>
            <a:off x="839788" y="275113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7" name="Line 181"/>
          <p:cNvSpPr>
            <a:spLocks noChangeShapeType="1"/>
          </p:cNvSpPr>
          <p:nvPr/>
        </p:nvSpPr>
        <p:spPr bwMode="auto">
          <a:xfrm>
            <a:off x="839788" y="327025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8" name="Line 182"/>
          <p:cNvSpPr>
            <a:spLocks noChangeShapeType="1"/>
          </p:cNvSpPr>
          <p:nvPr/>
        </p:nvSpPr>
        <p:spPr bwMode="auto">
          <a:xfrm>
            <a:off x="839788" y="378936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39" name="Line 183"/>
          <p:cNvSpPr>
            <a:spLocks noChangeShapeType="1"/>
          </p:cNvSpPr>
          <p:nvPr/>
        </p:nvSpPr>
        <p:spPr bwMode="auto">
          <a:xfrm>
            <a:off x="839788" y="402590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0" name="Line 184"/>
          <p:cNvSpPr>
            <a:spLocks noChangeShapeType="1"/>
          </p:cNvSpPr>
          <p:nvPr/>
        </p:nvSpPr>
        <p:spPr bwMode="auto">
          <a:xfrm>
            <a:off x="839788" y="426243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1" name="Line 185"/>
          <p:cNvSpPr>
            <a:spLocks noChangeShapeType="1"/>
          </p:cNvSpPr>
          <p:nvPr/>
        </p:nvSpPr>
        <p:spPr bwMode="auto">
          <a:xfrm>
            <a:off x="839788" y="478155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2" name="Line 186"/>
          <p:cNvSpPr>
            <a:spLocks noChangeShapeType="1"/>
          </p:cNvSpPr>
          <p:nvPr/>
        </p:nvSpPr>
        <p:spPr bwMode="auto">
          <a:xfrm>
            <a:off x="839788" y="530066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3" name="Line 187"/>
          <p:cNvSpPr>
            <a:spLocks noChangeShapeType="1"/>
          </p:cNvSpPr>
          <p:nvPr/>
        </p:nvSpPr>
        <p:spPr bwMode="auto">
          <a:xfrm>
            <a:off x="839788" y="5819775"/>
            <a:ext cx="86185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4" name="Line 188"/>
          <p:cNvSpPr>
            <a:spLocks noChangeShapeType="1"/>
          </p:cNvSpPr>
          <p:nvPr/>
        </p:nvSpPr>
        <p:spPr bwMode="auto">
          <a:xfrm>
            <a:off x="6362700" y="1003300"/>
            <a:ext cx="554355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5" name="Line 189"/>
          <p:cNvSpPr>
            <a:spLocks noChangeShapeType="1"/>
          </p:cNvSpPr>
          <p:nvPr/>
        </p:nvSpPr>
        <p:spPr bwMode="auto">
          <a:xfrm>
            <a:off x="9458325" y="5819775"/>
            <a:ext cx="2447925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846" name="Line 190"/>
          <p:cNvSpPr>
            <a:spLocks noChangeShapeType="1"/>
          </p:cNvSpPr>
          <p:nvPr/>
        </p:nvSpPr>
        <p:spPr bwMode="auto">
          <a:xfrm>
            <a:off x="9458325" y="6338888"/>
            <a:ext cx="2447925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0979" name="Rectangle 323"/>
          <p:cNvSpPr>
            <a:spLocks noChangeArrowheads="1"/>
          </p:cNvSpPr>
          <p:nvPr/>
        </p:nvSpPr>
        <p:spPr bwMode="auto">
          <a:xfrm>
            <a:off x="0" y="1052513"/>
            <a:ext cx="12195175" cy="48228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130" name="Line 474"/>
          <p:cNvSpPr>
            <a:spLocks noChangeShapeType="1"/>
          </p:cNvSpPr>
          <p:nvPr/>
        </p:nvSpPr>
        <p:spPr bwMode="auto">
          <a:xfrm>
            <a:off x="0" y="1122363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1" name="Line 475"/>
          <p:cNvSpPr>
            <a:spLocks noChangeShapeType="1"/>
          </p:cNvSpPr>
          <p:nvPr/>
        </p:nvSpPr>
        <p:spPr bwMode="auto">
          <a:xfrm>
            <a:off x="0" y="5805488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2" name="Line 476"/>
          <p:cNvSpPr>
            <a:spLocks noChangeShapeType="1"/>
          </p:cNvSpPr>
          <p:nvPr/>
        </p:nvSpPr>
        <p:spPr bwMode="auto">
          <a:xfrm>
            <a:off x="0" y="1700213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3" name="Line 477"/>
          <p:cNvSpPr>
            <a:spLocks noChangeShapeType="1"/>
          </p:cNvSpPr>
          <p:nvPr/>
        </p:nvSpPr>
        <p:spPr bwMode="auto">
          <a:xfrm>
            <a:off x="0" y="2278063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4" name="Line 478"/>
          <p:cNvSpPr>
            <a:spLocks noChangeShapeType="1"/>
          </p:cNvSpPr>
          <p:nvPr/>
        </p:nvSpPr>
        <p:spPr bwMode="auto">
          <a:xfrm>
            <a:off x="0" y="2867025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5" name="Line 479"/>
          <p:cNvSpPr>
            <a:spLocks noChangeShapeType="1"/>
          </p:cNvSpPr>
          <p:nvPr/>
        </p:nvSpPr>
        <p:spPr bwMode="auto">
          <a:xfrm>
            <a:off x="0" y="3457575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6" name="Line 480"/>
          <p:cNvSpPr>
            <a:spLocks noChangeShapeType="1"/>
          </p:cNvSpPr>
          <p:nvPr/>
        </p:nvSpPr>
        <p:spPr bwMode="auto">
          <a:xfrm>
            <a:off x="0" y="4048125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7" name="Line 481"/>
          <p:cNvSpPr>
            <a:spLocks noChangeShapeType="1"/>
          </p:cNvSpPr>
          <p:nvPr/>
        </p:nvSpPr>
        <p:spPr bwMode="auto">
          <a:xfrm>
            <a:off x="0" y="4638675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38" name="Line 482"/>
          <p:cNvSpPr>
            <a:spLocks noChangeShapeType="1"/>
          </p:cNvSpPr>
          <p:nvPr/>
        </p:nvSpPr>
        <p:spPr bwMode="auto">
          <a:xfrm>
            <a:off x="0" y="5227638"/>
            <a:ext cx="12195175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40" name="Rectangle 484"/>
          <p:cNvSpPr>
            <a:spLocks noChangeArrowheads="1"/>
          </p:cNvSpPr>
          <p:nvPr/>
        </p:nvSpPr>
        <p:spPr bwMode="auto">
          <a:xfrm>
            <a:off x="409575" y="1122363"/>
            <a:ext cx="113776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31 มีนาคม 2549</a:t>
            </a:r>
          </a:p>
        </p:txBody>
      </p:sp>
      <p:sp>
        <p:nvSpPr>
          <p:cNvPr id="71141" name="Rectangle 485"/>
          <p:cNvSpPr>
            <a:spLocks noChangeArrowheads="1"/>
          </p:cNvSpPr>
          <p:nvPr/>
        </p:nvSpPr>
        <p:spPr bwMode="auto">
          <a:xfrm>
            <a:off x="409575" y="1700213"/>
            <a:ext cx="56911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71142" name="Rectangle 486"/>
          <p:cNvSpPr>
            <a:spLocks noChangeArrowheads="1"/>
          </p:cNvSpPr>
          <p:nvPr/>
        </p:nvSpPr>
        <p:spPr bwMode="auto">
          <a:xfrm>
            <a:off x="6100763" y="1700213"/>
            <a:ext cx="56864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หนี้สินและส่วนของเจ้าของ</a:t>
            </a:r>
          </a:p>
        </p:txBody>
      </p:sp>
      <p:sp>
        <p:nvSpPr>
          <p:cNvPr id="71143" name="Line 487"/>
          <p:cNvSpPr>
            <a:spLocks noChangeShapeType="1"/>
          </p:cNvSpPr>
          <p:nvPr/>
        </p:nvSpPr>
        <p:spPr bwMode="auto">
          <a:xfrm>
            <a:off x="409575" y="1700213"/>
            <a:ext cx="1137761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44" name="Line 488"/>
          <p:cNvSpPr>
            <a:spLocks noChangeShapeType="1"/>
          </p:cNvSpPr>
          <p:nvPr/>
        </p:nvSpPr>
        <p:spPr bwMode="auto">
          <a:xfrm>
            <a:off x="6100763" y="1700213"/>
            <a:ext cx="0" cy="4105275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47" name="Rectangle 491"/>
          <p:cNvSpPr>
            <a:spLocks noChangeArrowheads="1"/>
          </p:cNvSpPr>
          <p:nvPr/>
        </p:nvSpPr>
        <p:spPr bwMode="auto">
          <a:xfrm>
            <a:off x="4729163" y="2278063"/>
            <a:ext cx="13716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5,800</a:t>
            </a:r>
          </a:p>
        </p:txBody>
      </p:sp>
      <p:sp>
        <p:nvSpPr>
          <p:cNvPr id="71148" name="Rectangle 492"/>
          <p:cNvSpPr>
            <a:spLocks noChangeArrowheads="1"/>
          </p:cNvSpPr>
          <p:nvPr/>
        </p:nvSpPr>
        <p:spPr bwMode="auto">
          <a:xfrm>
            <a:off x="409575" y="2278063"/>
            <a:ext cx="4637088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71149" name="Rectangle 493"/>
          <p:cNvSpPr>
            <a:spLocks noChangeArrowheads="1"/>
          </p:cNvSpPr>
          <p:nvPr/>
        </p:nvSpPr>
        <p:spPr bwMode="auto">
          <a:xfrm>
            <a:off x="4729163" y="2867025"/>
            <a:ext cx="1371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600</a:t>
            </a:r>
          </a:p>
        </p:txBody>
      </p:sp>
      <p:sp>
        <p:nvSpPr>
          <p:cNvPr id="71150" name="Rectangle 494"/>
          <p:cNvSpPr>
            <a:spLocks noChangeArrowheads="1"/>
          </p:cNvSpPr>
          <p:nvPr/>
        </p:nvSpPr>
        <p:spPr bwMode="auto">
          <a:xfrm>
            <a:off x="409575" y="2867025"/>
            <a:ext cx="46370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ลูกหนี้</a:t>
            </a:r>
          </a:p>
        </p:txBody>
      </p:sp>
      <p:sp>
        <p:nvSpPr>
          <p:cNvPr id="71151" name="Rectangle 495"/>
          <p:cNvSpPr>
            <a:spLocks noChangeArrowheads="1"/>
          </p:cNvSpPr>
          <p:nvPr/>
        </p:nvSpPr>
        <p:spPr bwMode="auto">
          <a:xfrm>
            <a:off x="4729163" y="3457575"/>
            <a:ext cx="1371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71152" name="Rectangle 496"/>
          <p:cNvSpPr>
            <a:spLocks noChangeArrowheads="1"/>
          </p:cNvSpPr>
          <p:nvPr/>
        </p:nvSpPr>
        <p:spPr bwMode="auto">
          <a:xfrm>
            <a:off x="409575" y="3457575"/>
            <a:ext cx="46370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วัสดุสิ้นเปลือง</a:t>
            </a:r>
          </a:p>
        </p:txBody>
      </p:sp>
      <p:sp>
        <p:nvSpPr>
          <p:cNvPr id="71153" name="Rectangle 497"/>
          <p:cNvSpPr>
            <a:spLocks noChangeArrowheads="1"/>
          </p:cNvSpPr>
          <p:nvPr/>
        </p:nvSpPr>
        <p:spPr bwMode="auto">
          <a:xfrm>
            <a:off x="4729163" y="4048125"/>
            <a:ext cx="1371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15,000</a:t>
            </a:r>
          </a:p>
        </p:txBody>
      </p:sp>
      <p:sp>
        <p:nvSpPr>
          <p:cNvPr id="71154" name="Rectangle 498"/>
          <p:cNvSpPr>
            <a:spLocks noChangeArrowheads="1"/>
          </p:cNvSpPr>
          <p:nvPr/>
        </p:nvSpPr>
        <p:spPr bwMode="auto">
          <a:xfrm>
            <a:off x="409575" y="4048125"/>
            <a:ext cx="46370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71155" name="Rectangle 499"/>
          <p:cNvSpPr>
            <a:spLocks noChangeArrowheads="1"/>
          </p:cNvSpPr>
          <p:nvPr/>
        </p:nvSpPr>
        <p:spPr bwMode="auto">
          <a:xfrm>
            <a:off x="4584700" y="5227638"/>
            <a:ext cx="15160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22,600</a:t>
            </a:r>
          </a:p>
        </p:txBody>
      </p:sp>
      <p:sp>
        <p:nvSpPr>
          <p:cNvPr id="71156" name="Rectangle 500"/>
          <p:cNvSpPr>
            <a:spLocks noChangeArrowheads="1"/>
          </p:cNvSpPr>
          <p:nvPr/>
        </p:nvSpPr>
        <p:spPr bwMode="auto">
          <a:xfrm>
            <a:off x="409575" y="5227638"/>
            <a:ext cx="46370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รวมสินทรัพย์</a:t>
            </a:r>
          </a:p>
        </p:txBody>
      </p:sp>
      <p:sp>
        <p:nvSpPr>
          <p:cNvPr id="71157" name="Line 501"/>
          <p:cNvSpPr>
            <a:spLocks noChangeShapeType="1"/>
          </p:cNvSpPr>
          <p:nvPr/>
        </p:nvSpPr>
        <p:spPr bwMode="auto">
          <a:xfrm>
            <a:off x="5164138" y="5227638"/>
            <a:ext cx="9350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58" name="Line 502"/>
          <p:cNvSpPr>
            <a:spLocks noChangeShapeType="1"/>
          </p:cNvSpPr>
          <p:nvPr/>
        </p:nvSpPr>
        <p:spPr bwMode="auto">
          <a:xfrm>
            <a:off x="5164138" y="5770563"/>
            <a:ext cx="9350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59" name="Rectangle 503"/>
          <p:cNvSpPr>
            <a:spLocks noChangeArrowheads="1"/>
          </p:cNvSpPr>
          <p:nvPr/>
        </p:nvSpPr>
        <p:spPr bwMode="auto">
          <a:xfrm>
            <a:off x="10850563" y="2278063"/>
            <a:ext cx="936625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71160" name="Rectangle 504"/>
          <p:cNvSpPr>
            <a:spLocks noChangeArrowheads="1"/>
          </p:cNvSpPr>
          <p:nvPr/>
        </p:nvSpPr>
        <p:spPr bwMode="auto">
          <a:xfrm>
            <a:off x="6100763" y="2278063"/>
            <a:ext cx="3421062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71161" name="Rectangle 505"/>
          <p:cNvSpPr>
            <a:spLocks noChangeArrowheads="1"/>
          </p:cNvSpPr>
          <p:nvPr/>
        </p:nvSpPr>
        <p:spPr bwMode="auto">
          <a:xfrm>
            <a:off x="6100763" y="2867025"/>
            <a:ext cx="32385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ส่วนของเจ้าของ:</a:t>
            </a:r>
          </a:p>
        </p:txBody>
      </p:sp>
      <p:sp>
        <p:nvSpPr>
          <p:cNvPr id="71162" name="Rectangle 506"/>
          <p:cNvSpPr>
            <a:spLocks noChangeArrowheads="1"/>
          </p:cNvSpPr>
          <p:nvPr/>
        </p:nvSpPr>
        <p:spPr bwMode="auto">
          <a:xfrm>
            <a:off x="9193213" y="3457575"/>
            <a:ext cx="1341437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71163" name="Rectangle 507"/>
          <p:cNvSpPr>
            <a:spLocks noChangeArrowheads="1"/>
          </p:cNvSpPr>
          <p:nvPr/>
        </p:nvSpPr>
        <p:spPr bwMode="auto">
          <a:xfrm>
            <a:off x="6100763" y="3457575"/>
            <a:ext cx="32385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   ทุนต้นงวด</a:t>
            </a:r>
          </a:p>
        </p:txBody>
      </p:sp>
      <p:sp>
        <p:nvSpPr>
          <p:cNvPr id="71164" name="Rectangle 508"/>
          <p:cNvSpPr>
            <a:spLocks noChangeArrowheads="1"/>
          </p:cNvSpPr>
          <p:nvPr/>
        </p:nvSpPr>
        <p:spPr bwMode="auto">
          <a:xfrm>
            <a:off x="9193213" y="4048125"/>
            <a:ext cx="1341437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2,400</a:t>
            </a:r>
          </a:p>
        </p:txBody>
      </p:sp>
      <p:sp>
        <p:nvSpPr>
          <p:cNvPr id="71165" name="Rectangle 509"/>
          <p:cNvSpPr>
            <a:spLocks noChangeArrowheads="1"/>
          </p:cNvSpPr>
          <p:nvPr/>
        </p:nvSpPr>
        <p:spPr bwMode="auto">
          <a:xfrm>
            <a:off x="6100763" y="4048125"/>
            <a:ext cx="32385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   </a:t>
            </a:r>
            <a:r>
              <a:rPr lang="en-US" altLang="th-TH" sz="3200" u="sng">
                <a:solidFill>
                  <a:srgbClr val="000066"/>
                </a:solidFill>
              </a:rPr>
              <a:t>บวก</a:t>
            </a:r>
            <a:r>
              <a:rPr lang="en-US" altLang="th-TH" sz="3200">
                <a:solidFill>
                  <a:srgbClr val="000066"/>
                </a:solidFill>
              </a:rPr>
              <a:t> กำไรสุทธิ</a:t>
            </a:r>
          </a:p>
        </p:txBody>
      </p:sp>
      <p:sp>
        <p:nvSpPr>
          <p:cNvPr id="71166" name="Rectangle 510"/>
          <p:cNvSpPr>
            <a:spLocks noChangeArrowheads="1"/>
          </p:cNvSpPr>
          <p:nvPr/>
        </p:nvSpPr>
        <p:spPr bwMode="auto">
          <a:xfrm>
            <a:off x="10345738" y="4638675"/>
            <a:ext cx="1441450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21,400</a:t>
            </a:r>
          </a:p>
        </p:txBody>
      </p:sp>
      <p:sp>
        <p:nvSpPr>
          <p:cNvPr id="71167" name="Rectangle 511"/>
          <p:cNvSpPr>
            <a:spLocks noChangeArrowheads="1"/>
          </p:cNvSpPr>
          <p:nvPr/>
        </p:nvSpPr>
        <p:spPr bwMode="auto">
          <a:xfrm>
            <a:off x="9193213" y="4638675"/>
            <a:ext cx="134143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(1,000)</a:t>
            </a:r>
          </a:p>
        </p:txBody>
      </p:sp>
      <p:sp>
        <p:nvSpPr>
          <p:cNvPr id="71168" name="Rectangle 512"/>
          <p:cNvSpPr>
            <a:spLocks noChangeArrowheads="1"/>
          </p:cNvSpPr>
          <p:nvPr/>
        </p:nvSpPr>
        <p:spPr bwMode="auto">
          <a:xfrm>
            <a:off x="6100763" y="4638675"/>
            <a:ext cx="3238500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   </a:t>
            </a:r>
            <a:r>
              <a:rPr lang="en-US" altLang="th-TH" sz="3200" u="sng">
                <a:solidFill>
                  <a:srgbClr val="000066"/>
                </a:solidFill>
              </a:rPr>
              <a:t>หัก</a:t>
            </a:r>
            <a:r>
              <a:rPr lang="en-US" altLang="th-TH" sz="3200">
                <a:solidFill>
                  <a:srgbClr val="000066"/>
                </a:solidFill>
              </a:rPr>
              <a:t> ถอนใช้ส่วนตัว</a:t>
            </a:r>
          </a:p>
        </p:txBody>
      </p:sp>
      <p:sp>
        <p:nvSpPr>
          <p:cNvPr id="71169" name="Line 513"/>
          <p:cNvSpPr>
            <a:spLocks noChangeShapeType="1"/>
          </p:cNvSpPr>
          <p:nvPr/>
        </p:nvSpPr>
        <p:spPr bwMode="auto">
          <a:xfrm>
            <a:off x="9572625" y="5227638"/>
            <a:ext cx="935038" cy="15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70" name="Line 514"/>
          <p:cNvSpPr>
            <a:spLocks noChangeShapeType="1"/>
          </p:cNvSpPr>
          <p:nvPr/>
        </p:nvSpPr>
        <p:spPr bwMode="auto">
          <a:xfrm>
            <a:off x="10796588" y="5227638"/>
            <a:ext cx="93662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71" name="Rectangle 515"/>
          <p:cNvSpPr>
            <a:spLocks noChangeArrowheads="1"/>
          </p:cNvSpPr>
          <p:nvPr/>
        </p:nvSpPr>
        <p:spPr bwMode="auto">
          <a:xfrm>
            <a:off x="10274300" y="5227638"/>
            <a:ext cx="15128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22,600</a:t>
            </a:r>
          </a:p>
        </p:txBody>
      </p:sp>
      <p:sp>
        <p:nvSpPr>
          <p:cNvPr id="71172" name="Rectangle 516"/>
          <p:cNvSpPr>
            <a:spLocks noChangeArrowheads="1"/>
          </p:cNvSpPr>
          <p:nvPr/>
        </p:nvSpPr>
        <p:spPr bwMode="auto">
          <a:xfrm>
            <a:off x="6100763" y="5227638"/>
            <a:ext cx="44338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รวมหนี้สินและส่วนของเจ้าของ</a:t>
            </a:r>
          </a:p>
        </p:txBody>
      </p:sp>
      <p:sp>
        <p:nvSpPr>
          <p:cNvPr id="71173" name="Line 517"/>
          <p:cNvSpPr>
            <a:spLocks noChangeShapeType="1"/>
          </p:cNvSpPr>
          <p:nvPr/>
        </p:nvSpPr>
        <p:spPr bwMode="auto">
          <a:xfrm>
            <a:off x="10796588" y="5770563"/>
            <a:ext cx="93662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74" name="Line 518"/>
          <p:cNvSpPr>
            <a:spLocks noChangeShapeType="1"/>
          </p:cNvSpPr>
          <p:nvPr/>
        </p:nvSpPr>
        <p:spPr bwMode="auto">
          <a:xfrm>
            <a:off x="5164138" y="5805488"/>
            <a:ext cx="9350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75" name="Line 519"/>
          <p:cNvSpPr>
            <a:spLocks noChangeShapeType="1"/>
          </p:cNvSpPr>
          <p:nvPr/>
        </p:nvSpPr>
        <p:spPr bwMode="auto">
          <a:xfrm>
            <a:off x="10796588" y="5805488"/>
            <a:ext cx="93662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1176" name="Oval 520"/>
          <p:cNvSpPr>
            <a:spLocks noChangeArrowheads="1"/>
          </p:cNvSpPr>
          <p:nvPr/>
        </p:nvSpPr>
        <p:spPr bwMode="auto">
          <a:xfrm>
            <a:off x="0" y="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20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71177" name="Oval 521"/>
          <p:cNvSpPr>
            <a:spLocks noChangeArrowheads="1"/>
          </p:cNvSpPr>
          <p:nvPr/>
        </p:nvSpPr>
        <p:spPr bwMode="auto">
          <a:xfrm>
            <a:off x="0" y="692150"/>
            <a:ext cx="696913" cy="6921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21</a:t>
            </a:r>
            <a:endParaRPr lang="th-TH" altLang="th-TH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1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51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4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1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1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1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81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31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82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82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1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21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662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31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51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632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632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783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781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932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432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79" grpId="0" animBg="1"/>
      <p:bldP spid="71130" grpId="0" animBg="1"/>
      <p:bldP spid="71132" grpId="0" animBg="1"/>
      <p:bldP spid="71133" grpId="0" animBg="1"/>
      <p:bldP spid="71134" grpId="0" animBg="1"/>
      <p:bldP spid="71135" grpId="0" animBg="1"/>
      <p:bldP spid="71136" grpId="0" animBg="1"/>
      <p:bldP spid="71137" grpId="0" animBg="1"/>
      <p:bldP spid="71138" grpId="0" animBg="1"/>
      <p:bldP spid="71140" grpId="0"/>
      <p:bldP spid="71143" grpId="0" animBg="1"/>
      <p:bldP spid="71144" grpId="0" animBg="1"/>
      <p:bldP spid="71147" grpId="0"/>
      <p:bldP spid="71148" grpId="0"/>
      <p:bldP spid="71157" grpId="0" animBg="1"/>
      <p:bldP spid="71158" grpId="0" animBg="1"/>
      <p:bldP spid="71169" grpId="0" animBg="1"/>
      <p:bldP spid="71170" grpId="0" animBg="1"/>
      <p:bldP spid="71171" grpId="0"/>
      <p:bldP spid="71173" grpId="0" animBg="1"/>
      <p:bldP spid="71174" grpId="0" animBg="1"/>
      <p:bldP spid="711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244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9458325" y="6069013"/>
            <a:ext cx="24479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089900" y="606901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21,400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7731125" y="6069013"/>
            <a:ext cx="3587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6362700" y="606901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1,200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5930900" y="6069013"/>
            <a:ext cx="431800" cy="5286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en-US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4489450" y="6069013"/>
            <a:ext cx="1441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15,000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3265488" y="6069013"/>
            <a:ext cx="12239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1,200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2089150" y="6069013"/>
            <a:ext cx="1176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600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839788" y="6069013"/>
            <a:ext cx="12493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5,800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265113" y="6069013"/>
            <a:ext cx="574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9458325" y="5540375"/>
            <a:ext cx="24479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ค่าสาธารณูปโภค</a:t>
            </a:r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8089900" y="5540375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- 950</a:t>
            </a:r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7731125" y="5540375"/>
            <a:ext cx="3587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6362700" y="5540375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5930900" y="5540375"/>
            <a:ext cx="431800" cy="5286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4489450" y="5540375"/>
            <a:ext cx="14414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3265488" y="5540375"/>
            <a:ext cx="12239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52" name="Rectangle 20"/>
          <p:cNvSpPr>
            <a:spLocks noChangeArrowheads="1"/>
          </p:cNvSpPr>
          <p:nvPr/>
        </p:nvSpPr>
        <p:spPr bwMode="auto">
          <a:xfrm>
            <a:off x="2089150" y="5540375"/>
            <a:ext cx="117633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839788" y="5540375"/>
            <a:ext cx="12493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- 950</a:t>
            </a: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265113" y="5540375"/>
            <a:ext cx="5746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12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9458325" y="5011738"/>
            <a:ext cx="24479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เงินเดือน</a:t>
            </a: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8089900" y="5011738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- 1,500</a:t>
            </a: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7731125" y="5011738"/>
            <a:ext cx="3587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58" name="Rectangle 26"/>
          <p:cNvSpPr>
            <a:spLocks noChangeArrowheads="1"/>
          </p:cNvSpPr>
          <p:nvPr/>
        </p:nvSpPr>
        <p:spPr bwMode="auto">
          <a:xfrm>
            <a:off x="6362700" y="5011738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59" name="Rectangle 27"/>
          <p:cNvSpPr>
            <a:spLocks noChangeArrowheads="1"/>
          </p:cNvSpPr>
          <p:nvPr/>
        </p:nvSpPr>
        <p:spPr bwMode="auto">
          <a:xfrm>
            <a:off x="5930900" y="5011738"/>
            <a:ext cx="431800" cy="5286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60" name="Rectangle 28"/>
          <p:cNvSpPr>
            <a:spLocks noChangeArrowheads="1"/>
          </p:cNvSpPr>
          <p:nvPr/>
        </p:nvSpPr>
        <p:spPr bwMode="auto">
          <a:xfrm>
            <a:off x="4489450" y="5011738"/>
            <a:ext cx="1441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61" name="Rectangle 29"/>
          <p:cNvSpPr>
            <a:spLocks noChangeArrowheads="1"/>
          </p:cNvSpPr>
          <p:nvPr/>
        </p:nvSpPr>
        <p:spPr bwMode="auto">
          <a:xfrm>
            <a:off x="3265488" y="5011738"/>
            <a:ext cx="12239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62" name="Rectangle 30"/>
          <p:cNvSpPr>
            <a:spLocks noChangeArrowheads="1"/>
          </p:cNvSpPr>
          <p:nvPr/>
        </p:nvSpPr>
        <p:spPr bwMode="auto">
          <a:xfrm>
            <a:off x="2089150" y="5011738"/>
            <a:ext cx="1176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63" name="Rectangle 31"/>
          <p:cNvSpPr>
            <a:spLocks noChangeArrowheads="1"/>
          </p:cNvSpPr>
          <p:nvPr/>
        </p:nvSpPr>
        <p:spPr bwMode="auto">
          <a:xfrm>
            <a:off x="839788" y="5011738"/>
            <a:ext cx="12493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- 1,500</a:t>
            </a:r>
          </a:p>
        </p:txBody>
      </p:sp>
      <p:sp>
        <p:nvSpPr>
          <p:cNvPr id="120864" name="Rectangle 32"/>
          <p:cNvSpPr>
            <a:spLocks noChangeArrowheads="1"/>
          </p:cNvSpPr>
          <p:nvPr/>
        </p:nvSpPr>
        <p:spPr bwMode="auto">
          <a:xfrm>
            <a:off x="265113" y="5011738"/>
            <a:ext cx="574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11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865" name="Rectangle 33"/>
          <p:cNvSpPr>
            <a:spLocks noChangeArrowheads="1"/>
          </p:cNvSpPr>
          <p:nvPr/>
        </p:nvSpPr>
        <p:spPr bwMode="auto">
          <a:xfrm>
            <a:off x="9458325" y="4483100"/>
            <a:ext cx="24479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ถอนใช้ส่วนตัว</a:t>
            </a:r>
          </a:p>
        </p:txBody>
      </p:sp>
      <p:sp>
        <p:nvSpPr>
          <p:cNvPr id="120866" name="Rectangle 34"/>
          <p:cNvSpPr>
            <a:spLocks noChangeArrowheads="1"/>
          </p:cNvSpPr>
          <p:nvPr/>
        </p:nvSpPr>
        <p:spPr bwMode="auto">
          <a:xfrm>
            <a:off x="8089900" y="4483100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- 1,000</a:t>
            </a:r>
          </a:p>
        </p:txBody>
      </p:sp>
      <p:sp>
        <p:nvSpPr>
          <p:cNvPr id="120867" name="Rectangle 35"/>
          <p:cNvSpPr>
            <a:spLocks noChangeArrowheads="1"/>
          </p:cNvSpPr>
          <p:nvPr/>
        </p:nvSpPr>
        <p:spPr bwMode="auto">
          <a:xfrm>
            <a:off x="7731125" y="4483100"/>
            <a:ext cx="3587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68" name="Rectangle 36"/>
          <p:cNvSpPr>
            <a:spLocks noChangeArrowheads="1"/>
          </p:cNvSpPr>
          <p:nvPr/>
        </p:nvSpPr>
        <p:spPr bwMode="auto">
          <a:xfrm>
            <a:off x="6362700" y="4483100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69" name="Rectangle 37"/>
          <p:cNvSpPr>
            <a:spLocks noChangeArrowheads="1"/>
          </p:cNvSpPr>
          <p:nvPr/>
        </p:nvSpPr>
        <p:spPr bwMode="auto">
          <a:xfrm>
            <a:off x="5930900" y="4483100"/>
            <a:ext cx="431800" cy="5286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70" name="Rectangle 38"/>
          <p:cNvSpPr>
            <a:spLocks noChangeArrowheads="1"/>
          </p:cNvSpPr>
          <p:nvPr/>
        </p:nvSpPr>
        <p:spPr bwMode="auto">
          <a:xfrm>
            <a:off x="4489450" y="4483100"/>
            <a:ext cx="14414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71" name="Rectangle 39"/>
          <p:cNvSpPr>
            <a:spLocks noChangeArrowheads="1"/>
          </p:cNvSpPr>
          <p:nvPr/>
        </p:nvSpPr>
        <p:spPr bwMode="auto">
          <a:xfrm>
            <a:off x="3265488" y="4483100"/>
            <a:ext cx="12239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72" name="Rectangle 40"/>
          <p:cNvSpPr>
            <a:spLocks noChangeArrowheads="1"/>
          </p:cNvSpPr>
          <p:nvPr/>
        </p:nvSpPr>
        <p:spPr bwMode="auto">
          <a:xfrm>
            <a:off x="2089150" y="4483100"/>
            <a:ext cx="117633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73" name="Rectangle 41"/>
          <p:cNvSpPr>
            <a:spLocks noChangeArrowheads="1"/>
          </p:cNvSpPr>
          <p:nvPr/>
        </p:nvSpPr>
        <p:spPr bwMode="auto">
          <a:xfrm>
            <a:off x="839788" y="4483100"/>
            <a:ext cx="12493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- 1,000</a:t>
            </a:r>
          </a:p>
        </p:txBody>
      </p:sp>
      <p:sp>
        <p:nvSpPr>
          <p:cNvPr id="120874" name="Rectangle 42"/>
          <p:cNvSpPr>
            <a:spLocks noChangeArrowheads="1"/>
          </p:cNvSpPr>
          <p:nvPr/>
        </p:nvSpPr>
        <p:spPr bwMode="auto">
          <a:xfrm>
            <a:off x="265113" y="4483100"/>
            <a:ext cx="5746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10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875" name="Rectangle 43"/>
          <p:cNvSpPr>
            <a:spLocks noChangeArrowheads="1"/>
          </p:cNvSpPr>
          <p:nvPr/>
        </p:nvSpPr>
        <p:spPr bwMode="auto">
          <a:xfrm>
            <a:off x="9458325" y="3954463"/>
            <a:ext cx="24479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76" name="Rectangle 44"/>
          <p:cNvSpPr>
            <a:spLocks noChangeArrowheads="1"/>
          </p:cNvSpPr>
          <p:nvPr/>
        </p:nvSpPr>
        <p:spPr bwMode="auto">
          <a:xfrm>
            <a:off x="8089900" y="395446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77" name="Rectangle 45"/>
          <p:cNvSpPr>
            <a:spLocks noChangeArrowheads="1"/>
          </p:cNvSpPr>
          <p:nvPr/>
        </p:nvSpPr>
        <p:spPr bwMode="auto">
          <a:xfrm>
            <a:off x="7731125" y="3954463"/>
            <a:ext cx="3587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78" name="Rectangle 46"/>
          <p:cNvSpPr>
            <a:spLocks noChangeArrowheads="1"/>
          </p:cNvSpPr>
          <p:nvPr/>
        </p:nvSpPr>
        <p:spPr bwMode="auto">
          <a:xfrm>
            <a:off x="6362700" y="395446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79" name="Rectangle 47"/>
          <p:cNvSpPr>
            <a:spLocks noChangeArrowheads="1"/>
          </p:cNvSpPr>
          <p:nvPr/>
        </p:nvSpPr>
        <p:spPr bwMode="auto">
          <a:xfrm>
            <a:off x="5930900" y="3954463"/>
            <a:ext cx="431800" cy="5286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80" name="Rectangle 48"/>
          <p:cNvSpPr>
            <a:spLocks noChangeArrowheads="1"/>
          </p:cNvSpPr>
          <p:nvPr/>
        </p:nvSpPr>
        <p:spPr bwMode="auto">
          <a:xfrm>
            <a:off x="4489450" y="3954463"/>
            <a:ext cx="1441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3265488" y="3954463"/>
            <a:ext cx="12239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2089150" y="3954463"/>
            <a:ext cx="1176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- 700</a:t>
            </a:r>
          </a:p>
        </p:txBody>
      </p:sp>
      <p:sp>
        <p:nvSpPr>
          <p:cNvPr id="120883" name="Rectangle 51"/>
          <p:cNvSpPr>
            <a:spLocks noChangeArrowheads="1"/>
          </p:cNvSpPr>
          <p:nvPr/>
        </p:nvSpPr>
        <p:spPr bwMode="auto">
          <a:xfrm>
            <a:off x="839788" y="3954463"/>
            <a:ext cx="12493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700</a:t>
            </a:r>
          </a:p>
        </p:txBody>
      </p:sp>
      <p:sp>
        <p:nvSpPr>
          <p:cNvPr id="120884" name="Rectangle 52"/>
          <p:cNvSpPr>
            <a:spLocks noChangeArrowheads="1"/>
          </p:cNvSpPr>
          <p:nvPr/>
        </p:nvSpPr>
        <p:spPr bwMode="auto">
          <a:xfrm>
            <a:off x="265113" y="3954463"/>
            <a:ext cx="574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9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885" name="Rectangle 53"/>
          <p:cNvSpPr>
            <a:spLocks noChangeArrowheads="1"/>
          </p:cNvSpPr>
          <p:nvPr/>
        </p:nvSpPr>
        <p:spPr bwMode="auto">
          <a:xfrm>
            <a:off x="9458325" y="3425825"/>
            <a:ext cx="24479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86" name="Rectangle 54"/>
          <p:cNvSpPr>
            <a:spLocks noChangeArrowheads="1"/>
          </p:cNvSpPr>
          <p:nvPr/>
        </p:nvSpPr>
        <p:spPr bwMode="auto">
          <a:xfrm>
            <a:off x="8089900" y="3425825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87" name="Rectangle 55"/>
          <p:cNvSpPr>
            <a:spLocks noChangeArrowheads="1"/>
          </p:cNvSpPr>
          <p:nvPr/>
        </p:nvSpPr>
        <p:spPr bwMode="auto">
          <a:xfrm>
            <a:off x="7731125" y="3425825"/>
            <a:ext cx="3587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88" name="Rectangle 56"/>
          <p:cNvSpPr>
            <a:spLocks noChangeArrowheads="1"/>
          </p:cNvSpPr>
          <p:nvPr/>
        </p:nvSpPr>
        <p:spPr bwMode="auto">
          <a:xfrm>
            <a:off x="6362700" y="3425825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- 3,500</a:t>
            </a:r>
          </a:p>
        </p:txBody>
      </p:sp>
      <p:sp>
        <p:nvSpPr>
          <p:cNvPr id="120889" name="Rectangle 57"/>
          <p:cNvSpPr>
            <a:spLocks noChangeArrowheads="1"/>
          </p:cNvSpPr>
          <p:nvPr/>
        </p:nvSpPr>
        <p:spPr bwMode="auto">
          <a:xfrm>
            <a:off x="5930900" y="3425825"/>
            <a:ext cx="431800" cy="5286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90" name="Rectangle 58"/>
          <p:cNvSpPr>
            <a:spLocks noChangeArrowheads="1"/>
          </p:cNvSpPr>
          <p:nvPr/>
        </p:nvSpPr>
        <p:spPr bwMode="auto">
          <a:xfrm>
            <a:off x="4489450" y="3425825"/>
            <a:ext cx="14414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91" name="Rectangle 59"/>
          <p:cNvSpPr>
            <a:spLocks noChangeArrowheads="1"/>
          </p:cNvSpPr>
          <p:nvPr/>
        </p:nvSpPr>
        <p:spPr bwMode="auto">
          <a:xfrm>
            <a:off x="3265488" y="3425825"/>
            <a:ext cx="12239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92" name="Rectangle 60"/>
          <p:cNvSpPr>
            <a:spLocks noChangeArrowheads="1"/>
          </p:cNvSpPr>
          <p:nvPr/>
        </p:nvSpPr>
        <p:spPr bwMode="auto">
          <a:xfrm>
            <a:off x="2089150" y="3425825"/>
            <a:ext cx="117633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893" name="Rectangle 61"/>
          <p:cNvSpPr>
            <a:spLocks noChangeArrowheads="1"/>
          </p:cNvSpPr>
          <p:nvPr/>
        </p:nvSpPr>
        <p:spPr bwMode="auto">
          <a:xfrm>
            <a:off x="839788" y="3425825"/>
            <a:ext cx="12493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- 3,500</a:t>
            </a:r>
          </a:p>
        </p:txBody>
      </p:sp>
      <p:sp>
        <p:nvSpPr>
          <p:cNvPr id="120894" name="Rectangle 62"/>
          <p:cNvSpPr>
            <a:spLocks noChangeArrowheads="1"/>
          </p:cNvSpPr>
          <p:nvPr/>
        </p:nvSpPr>
        <p:spPr bwMode="auto">
          <a:xfrm>
            <a:off x="265113" y="3425825"/>
            <a:ext cx="5746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8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895" name="Rectangle 63"/>
          <p:cNvSpPr>
            <a:spLocks noChangeArrowheads="1"/>
          </p:cNvSpPr>
          <p:nvPr/>
        </p:nvSpPr>
        <p:spPr bwMode="auto">
          <a:xfrm>
            <a:off x="9458325" y="3225800"/>
            <a:ext cx="24479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896" name="Rectangle 64"/>
          <p:cNvSpPr>
            <a:spLocks noChangeArrowheads="1"/>
          </p:cNvSpPr>
          <p:nvPr/>
        </p:nvSpPr>
        <p:spPr bwMode="auto">
          <a:xfrm>
            <a:off x="8089900" y="3225800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897" name="Rectangle 65"/>
          <p:cNvSpPr>
            <a:spLocks noChangeArrowheads="1"/>
          </p:cNvSpPr>
          <p:nvPr/>
        </p:nvSpPr>
        <p:spPr bwMode="auto">
          <a:xfrm>
            <a:off x="7731125" y="3225800"/>
            <a:ext cx="3587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898" name="Rectangle 66"/>
          <p:cNvSpPr>
            <a:spLocks noChangeArrowheads="1"/>
          </p:cNvSpPr>
          <p:nvPr/>
        </p:nvSpPr>
        <p:spPr bwMode="auto">
          <a:xfrm>
            <a:off x="6362700" y="3225800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899" name="Rectangle 67"/>
          <p:cNvSpPr>
            <a:spLocks noChangeArrowheads="1"/>
          </p:cNvSpPr>
          <p:nvPr/>
        </p:nvSpPr>
        <p:spPr bwMode="auto">
          <a:xfrm>
            <a:off x="5930900" y="3225800"/>
            <a:ext cx="431800" cy="2000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00" name="Rectangle 68"/>
          <p:cNvSpPr>
            <a:spLocks noChangeArrowheads="1"/>
          </p:cNvSpPr>
          <p:nvPr/>
        </p:nvSpPr>
        <p:spPr bwMode="auto">
          <a:xfrm>
            <a:off x="4489450" y="3225800"/>
            <a:ext cx="14414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01" name="Rectangle 69"/>
          <p:cNvSpPr>
            <a:spLocks noChangeArrowheads="1"/>
          </p:cNvSpPr>
          <p:nvPr/>
        </p:nvSpPr>
        <p:spPr bwMode="auto">
          <a:xfrm>
            <a:off x="3265488" y="3225800"/>
            <a:ext cx="12239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02" name="Rectangle 70"/>
          <p:cNvSpPr>
            <a:spLocks noChangeArrowheads="1"/>
          </p:cNvSpPr>
          <p:nvPr/>
        </p:nvSpPr>
        <p:spPr bwMode="auto">
          <a:xfrm>
            <a:off x="2089150" y="3225800"/>
            <a:ext cx="1176338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03" name="Rectangle 71"/>
          <p:cNvSpPr>
            <a:spLocks noChangeArrowheads="1"/>
          </p:cNvSpPr>
          <p:nvPr/>
        </p:nvSpPr>
        <p:spPr bwMode="auto">
          <a:xfrm>
            <a:off x="839788" y="3225800"/>
            <a:ext cx="12493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04" name="Rectangle 72"/>
          <p:cNvSpPr>
            <a:spLocks noChangeArrowheads="1"/>
          </p:cNvSpPr>
          <p:nvPr/>
        </p:nvSpPr>
        <p:spPr bwMode="auto">
          <a:xfrm>
            <a:off x="265113" y="3225800"/>
            <a:ext cx="5746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05" name="Rectangle 73"/>
          <p:cNvSpPr>
            <a:spLocks noChangeArrowheads="1"/>
          </p:cNvSpPr>
          <p:nvPr/>
        </p:nvSpPr>
        <p:spPr bwMode="auto">
          <a:xfrm>
            <a:off x="9458325" y="2697163"/>
            <a:ext cx="24479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ค่าเช่าร้าน</a:t>
            </a:r>
          </a:p>
        </p:txBody>
      </p:sp>
      <p:sp>
        <p:nvSpPr>
          <p:cNvPr id="120906" name="Rectangle 74"/>
          <p:cNvSpPr>
            <a:spLocks noChangeArrowheads="1"/>
          </p:cNvSpPr>
          <p:nvPr/>
        </p:nvSpPr>
        <p:spPr bwMode="auto">
          <a:xfrm>
            <a:off x="8089900" y="269716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- 750</a:t>
            </a:r>
          </a:p>
        </p:txBody>
      </p:sp>
      <p:sp>
        <p:nvSpPr>
          <p:cNvPr id="120907" name="Rectangle 75"/>
          <p:cNvSpPr>
            <a:spLocks noChangeArrowheads="1"/>
          </p:cNvSpPr>
          <p:nvPr/>
        </p:nvSpPr>
        <p:spPr bwMode="auto">
          <a:xfrm>
            <a:off x="7731125" y="2697163"/>
            <a:ext cx="3587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08" name="Rectangle 76"/>
          <p:cNvSpPr>
            <a:spLocks noChangeArrowheads="1"/>
          </p:cNvSpPr>
          <p:nvPr/>
        </p:nvSpPr>
        <p:spPr bwMode="auto">
          <a:xfrm>
            <a:off x="6362700" y="269716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09" name="Rectangle 77"/>
          <p:cNvSpPr>
            <a:spLocks noChangeArrowheads="1"/>
          </p:cNvSpPr>
          <p:nvPr/>
        </p:nvSpPr>
        <p:spPr bwMode="auto">
          <a:xfrm>
            <a:off x="5930900" y="2697163"/>
            <a:ext cx="431800" cy="5286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10" name="Rectangle 78"/>
          <p:cNvSpPr>
            <a:spLocks noChangeArrowheads="1"/>
          </p:cNvSpPr>
          <p:nvPr/>
        </p:nvSpPr>
        <p:spPr bwMode="auto">
          <a:xfrm>
            <a:off x="4489450" y="2697163"/>
            <a:ext cx="1441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11" name="Rectangle 79"/>
          <p:cNvSpPr>
            <a:spLocks noChangeArrowheads="1"/>
          </p:cNvSpPr>
          <p:nvPr/>
        </p:nvSpPr>
        <p:spPr bwMode="auto">
          <a:xfrm>
            <a:off x="3265488" y="2697163"/>
            <a:ext cx="12239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12" name="Rectangle 80"/>
          <p:cNvSpPr>
            <a:spLocks noChangeArrowheads="1"/>
          </p:cNvSpPr>
          <p:nvPr/>
        </p:nvSpPr>
        <p:spPr bwMode="auto">
          <a:xfrm>
            <a:off x="2089150" y="2697163"/>
            <a:ext cx="1176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13" name="Rectangle 81"/>
          <p:cNvSpPr>
            <a:spLocks noChangeArrowheads="1"/>
          </p:cNvSpPr>
          <p:nvPr/>
        </p:nvSpPr>
        <p:spPr bwMode="auto">
          <a:xfrm>
            <a:off x="839788" y="2697163"/>
            <a:ext cx="12493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- 750</a:t>
            </a:r>
          </a:p>
        </p:txBody>
      </p:sp>
      <p:sp>
        <p:nvSpPr>
          <p:cNvPr id="120914" name="Rectangle 82"/>
          <p:cNvSpPr>
            <a:spLocks noChangeArrowheads="1"/>
          </p:cNvSpPr>
          <p:nvPr/>
        </p:nvSpPr>
        <p:spPr bwMode="auto">
          <a:xfrm>
            <a:off x="265113" y="2697163"/>
            <a:ext cx="574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6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915" name="Rectangle 83"/>
          <p:cNvSpPr>
            <a:spLocks noChangeArrowheads="1"/>
          </p:cNvSpPr>
          <p:nvPr/>
        </p:nvSpPr>
        <p:spPr bwMode="auto">
          <a:xfrm>
            <a:off x="9458325" y="2168525"/>
            <a:ext cx="24479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รายได้</a:t>
            </a:r>
          </a:p>
        </p:txBody>
      </p:sp>
      <p:sp>
        <p:nvSpPr>
          <p:cNvPr id="120916" name="Rectangle 84"/>
          <p:cNvSpPr>
            <a:spLocks noChangeArrowheads="1"/>
          </p:cNvSpPr>
          <p:nvPr/>
        </p:nvSpPr>
        <p:spPr bwMode="auto">
          <a:xfrm>
            <a:off x="8089900" y="2168525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4,300</a:t>
            </a:r>
          </a:p>
        </p:txBody>
      </p:sp>
      <p:sp>
        <p:nvSpPr>
          <p:cNvPr id="120917" name="Rectangle 85"/>
          <p:cNvSpPr>
            <a:spLocks noChangeArrowheads="1"/>
          </p:cNvSpPr>
          <p:nvPr/>
        </p:nvSpPr>
        <p:spPr bwMode="auto">
          <a:xfrm>
            <a:off x="7731125" y="2168525"/>
            <a:ext cx="3587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18" name="Rectangle 86"/>
          <p:cNvSpPr>
            <a:spLocks noChangeArrowheads="1"/>
          </p:cNvSpPr>
          <p:nvPr/>
        </p:nvSpPr>
        <p:spPr bwMode="auto">
          <a:xfrm>
            <a:off x="6362700" y="2168525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19" name="Rectangle 87"/>
          <p:cNvSpPr>
            <a:spLocks noChangeArrowheads="1"/>
          </p:cNvSpPr>
          <p:nvPr/>
        </p:nvSpPr>
        <p:spPr bwMode="auto">
          <a:xfrm>
            <a:off x="5930900" y="2168525"/>
            <a:ext cx="431800" cy="5286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20" name="Rectangle 88"/>
          <p:cNvSpPr>
            <a:spLocks noChangeArrowheads="1"/>
          </p:cNvSpPr>
          <p:nvPr/>
        </p:nvSpPr>
        <p:spPr bwMode="auto">
          <a:xfrm>
            <a:off x="4489450" y="2168525"/>
            <a:ext cx="14414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21" name="Rectangle 89"/>
          <p:cNvSpPr>
            <a:spLocks noChangeArrowheads="1"/>
          </p:cNvSpPr>
          <p:nvPr/>
        </p:nvSpPr>
        <p:spPr bwMode="auto">
          <a:xfrm>
            <a:off x="3265488" y="2168525"/>
            <a:ext cx="12239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22" name="Rectangle 90"/>
          <p:cNvSpPr>
            <a:spLocks noChangeArrowheads="1"/>
          </p:cNvSpPr>
          <p:nvPr/>
        </p:nvSpPr>
        <p:spPr bwMode="auto">
          <a:xfrm>
            <a:off x="2089150" y="2168525"/>
            <a:ext cx="117633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23" name="Rectangle 91"/>
          <p:cNvSpPr>
            <a:spLocks noChangeArrowheads="1"/>
          </p:cNvSpPr>
          <p:nvPr/>
        </p:nvSpPr>
        <p:spPr bwMode="auto">
          <a:xfrm>
            <a:off x="839788" y="2168525"/>
            <a:ext cx="12493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4,300</a:t>
            </a:r>
          </a:p>
        </p:txBody>
      </p:sp>
      <p:sp>
        <p:nvSpPr>
          <p:cNvPr id="120924" name="Rectangle 92"/>
          <p:cNvSpPr>
            <a:spLocks noChangeArrowheads="1"/>
          </p:cNvSpPr>
          <p:nvPr/>
        </p:nvSpPr>
        <p:spPr bwMode="auto">
          <a:xfrm>
            <a:off x="265113" y="2168525"/>
            <a:ext cx="5746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925" name="Rectangle 93"/>
          <p:cNvSpPr>
            <a:spLocks noChangeArrowheads="1"/>
          </p:cNvSpPr>
          <p:nvPr/>
        </p:nvSpPr>
        <p:spPr bwMode="auto">
          <a:xfrm>
            <a:off x="9458325" y="1968500"/>
            <a:ext cx="24479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26" name="Rectangle 94"/>
          <p:cNvSpPr>
            <a:spLocks noChangeArrowheads="1"/>
          </p:cNvSpPr>
          <p:nvPr/>
        </p:nvSpPr>
        <p:spPr bwMode="auto">
          <a:xfrm>
            <a:off x="8089900" y="1968500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27" name="Rectangle 95"/>
          <p:cNvSpPr>
            <a:spLocks noChangeArrowheads="1"/>
          </p:cNvSpPr>
          <p:nvPr/>
        </p:nvSpPr>
        <p:spPr bwMode="auto">
          <a:xfrm>
            <a:off x="7731125" y="1968500"/>
            <a:ext cx="3587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28" name="Rectangle 96"/>
          <p:cNvSpPr>
            <a:spLocks noChangeArrowheads="1"/>
          </p:cNvSpPr>
          <p:nvPr/>
        </p:nvSpPr>
        <p:spPr bwMode="auto">
          <a:xfrm>
            <a:off x="6362700" y="1968500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29" name="Rectangle 97"/>
          <p:cNvSpPr>
            <a:spLocks noChangeArrowheads="1"/>
          </p:cNvSpPr>
          <p:nvPr/>
        </p:nvSpPr>
        <p:spPr bwMode="auto">
          <a:xfrm>
            <a:off x="5930900" y="1968500"/>
            <a:ext cx="431800" cy="2000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0" name="Rectangle 98"/>
          <p:cNvSpPr>
            <a:spLocks noChangeArrowheads="1"/>
          </p:cNvSpPr>
          <p:nvPr/>
        </p:nvSpPr>
        <p:spPr bwMode="auto">
          <a:xfrm>
            <a:off x="4489450" y="1968500"/>
            <a:ext cx="14414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1" name="Rectangle 99"/>
          <p:cNvSpPr>
            <a:spLocks noChangeArrowheads="1"/>
          </p:cNvSpPr>
          <p:nvPr/>
        </p:nvSpPr>
        <p:spPr bwMode="auto">
          <a:xfrm>
            <a:off x="3265488" y="1968500"/>
            <a:ext cx="12239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32" name="Rectangle 100"/>
          <p:cNvSpPr>
            <a:spLocks noChangeArrowheads="1"/>
          </p:cNvSpPr>
          <p:nvPr/>
        </p:nvSpPr>
        <p:spPr bwMode="auto">
          <a:xfrm>
            <a:off x="2089150" y="1968500"/>
            <a:ext cx="1176338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3" name="Rectangle 101"/>
          <p:cNvSpPr>
            <a:spLocks noChangeArrowheads="1"/>
          </p:cNvSpPr>
          <p:nvPr/>
        </p:nvSpPr>
        <p:spPr bwMode="auto">
          <a:xfrm>
            <a:off x="839788" y="1968500"/>
            <a:ext cx="12493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4" name="Rectangle 102"/>
          <p:cNvSpPr>
            <a:spLocks noChangeArrowheads="1"/>
          </p:cNvSpPr>
          <p:nvPr/>
        </p:nvSpPr>
        <p:spPr bwMode="auto">
          <a:xfrm>
            <a:off x="265113" y="1968500"/>
            <a:ext cx="5746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35" name="Rectangle 103"/>
          <p:cNvSpPr>
            <a:spLocks noChangeArrowheads="1"/>
          </p:cNvSpPr>
          <p:nvPr/>
        </p:nvSpPr>
        <p:spPr bwMode="auto">
          <a:xfrm>
            <a:off x="9458325" y="1768475"/>
            <a:ext cx="24479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6" name="Rectangle 104"/>
          <p:cNvSpPr>
            <a:spLocks noChangeArrowheads="1"/>
          </p:cNvSpPr>
          <p:nvPr/>
        </p:nvSpPr>
        <p:spPr bwMode="auto">
          <a:xfrm>
            <a:off x="8089900" y="1768475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7" name="Rectangle 105"/>
          <p:cNvSpPr>
            <a:spLocks noChangeArrowheads="1"/>
          </p:cNvSpPr>
          <p:nvPr/>
        </p:nvSpPr>
        <p:spPr bwMode="auto">
          <a:xfrm>
            <a:off x="7731125" y="1768475"/>
            <a:ext cx="3587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38" name="Rectangle 106"/>
          <p:cNvSpPr>
            <a:spLocks noChangeArrowheads="1"/>
          </p:cNvSpPr>
          <p:nvPr/>
        </p:nvSpPr>
        <p:spPr bwMode="auto">
          <a:xfrm>
            <a:off x="6362700" y="1768475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39" name="Rectangle 107"/>
          <p:cNvSpPr>
            <a:spLocks noChangeArrowheads="1"/>
          </p:cNvSpPr>
          <p:nvPr/>
        </p:nvSpPr>
        <p:spPr bwMode="auto">
          <a:xfrm>
            <a:off x="5930900" y="1768475"/>
            <a:ext cx="431800" cy="200025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40" name="Rectangle 108"/>
          <p:cNvSpPr>
            <a:spLocks noChangeArrowheads="1"/>
          </p:cNvSpPr>
          <p:nvPr/>
        </p:nvSpPr>
        <p:spPr bwMode="auto">
          <a:xfrm>
            <a:off x="4489450" y="1768475"/>
            <a:ext cx="14414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41" name="Rectangle 109"/>
          <p:cNvSpPr>
            <a:spLocks noChangeArrowheads="1"/>
          </p:cNvSpPr>
          <p:nvPr/>
        </p:nvSpPr>
        <p:spPr bwMode="auto">
          <a:xfrm>
            <a:off x="3265488" y="1768475"/>
            <a:ext cx="12239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42" name="Rectangle 110"/>
          <p:cNvSpPr>
            <a:spLocks noChangeArrowheads="1"/>
          </p:cNvSpPr>
          <p:nvPr/>
        </p:nvSpPr>
        <p:spPr bwMode="auto">
          <a:xfrm>
            <a:off x="2089150" y="1768475"/>
            <a:ext cx="1176338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43" name="Rectangle 111"/>
          <p:cNvSpPr>
            <a:spLocks noChangeArrowheads="1"/>
          </p:cNvSpPr>
          <p:nvPr/>
        </p:nvSpPr>
        <p:spPr bwMode="auto">
          <a:xfrm>
            <a:off x="839788" y="1768475"/>
            <a:ext cx="12493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90000"/>
              </a:lnSpc>
              <a:buFontTx/>
              <a:buNone/>
            </a:pPr>
            <a:endParaRPr lang="th-TH" altLang="th-TH" sz="800">
              <a:solidFill>
                <a:srgbClr val="000066"/>
              </a:solidFill>
            </a:endParaRPr>
          </a:p>
        </p:txBody>
      </p:sp>
      <p:sp>
        <p:nvSpPr>
          <p:cNvPr id="120944" name="Rectangle 112"/>
          <p:cNvSpPr>
            <a:spLocks noChangeArrowheads="1"/>
          </p:cNvSpPr>
          <p:nvPr/>
        </p:nvSpPr>
        <p:spPr bwMode="auto">
          <a:xfrm>
            <a:off x="265113" y="1768475"/>
            <a:ext cx="5746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800">
              <a:solidFill>
                <a:srgbClr val="000066"/>
              </a:solidFill>
            </a:endParaRPr>
          </a:p>
        </p:txBody>
      </p:sp>
      <p:sp>
        <p:nvSpPr>
          <p:cNvPr id="120945" name="Rectangle 113"/>
          <p:cNvSpPr>
            <a:spLocks noChangeArrowheads="1"/>
          </p:cNvSpPr>
          <p:nvPr/>
        </p:nvSpPr>
        <p:spPr bwMode="auto">
          <a:xfrm>
            <a:off x="9458325" y="1239838"/>
            <a:ext cx="24479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46" name="Rectangle 114"/>
          <p:cNvSpPr>
            <a:spLocks noChangeArrowheads="1"/>
          </p:cNvSpPr>
          <p:nvPr/>
        </p:nvSpPr>
        <p:spPr bwMode="auto">
          <a:xfrm>
            <a:off x="8089900" y="1239838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47" name="Rectangle 115"/>
          <p:cNvSpPr>
            <a:spLocks noChangeArrowheads="1"/>
          </p:cNvSpPr>
          <p:nvPr/>
        </p:nvSpPr>
        <p:spPr bwMode="auto">
          <a:xfrm>
            <a:off x="7731125" y="1239838"/>
            <a:ext cx="3587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48" name="Rectangle 116"/>
          <p:cNvSpPr>
            <a:spLocks noChangeArrowheads="1"/>
          </p:cNvSpPr>
          <p:nvPr/>
        </p:nvSpPr>
        <p:spPr bwMode="auto">
          <a:xfrm>
            <a:off x="6362700" y="1239838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49" name="Rectangle 117"/>
          <p:cNvSpPr>
            <a:spLocks noChangeArrowheads="1"/>
          </p:cNvSpPr>
          <p:nvPr/>
        </p:nvSpPr>
        <p:spPr bwMode="auto">
          <a:xfrm>
            <a:off x="5930900" y="1239838"/>
            <a:ext cx="431800" cy="5286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50" name="Rectangle 118"/>
          <p:cNvSpPr>
            <a:spLocks noChangeArrowheads="1"/>
          </p:cNvSpPr>
          <p:nvPr/>
        </p:nvSpPr>
        <p:spPr bwMode="auto">
          <a:xfrm>
            <a:off x="4489450" y="1239838"/>
            <a:ext cx="1441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11,500</a:t>
            </a:r>
          </a:p>
        </p:txBody>
      </p:sp>
      <p:sp>
        <p:nvSpPr>
          <p:cNvPr id="120951" name="Rectangle 119"/>
          <p:cNvSpPr>
            <a:spLocks noChangeArrowheads="1"/>
          </p:cNvSpPr>
          <p:nvPr/>
        </p:nvSpPr>
        <p:spPr bwMode="auto">
          <a:xfrm>
            <a:off x="3265488" y="1239838"/>
            <a:ext cx="12239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52" name="Rectangle 120"/>
          <p:cNvSpPr>
            <a:spLocks noChangeArrowheads="1"/>
          </p:cNvSpPr>
          <p:nvPr/>
        </p:nvSpPr>
        <p:spPr bwMode="auto">
          <a:xfrm>
            <a:off x="2089150" y="1239838"/>
            <a:ext cx="1176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53" name="Rectangle 121"/>
          <p:cNvSpPr>
            <a:spLocks noChangeArrowheads="1"/>
          </p:cNvSpPr>
          <p:nvPr/>
        </p:nvSpPr>
        <p:spPr bwMode="auto">
          <a:xfrm>
            <a:off x="839788" y="1239838"/>
            <a:ext cx="12493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- 11,500</a:t>
            </a:r>
          </a:p>
        </p:txBody>
      </p:sp>
      <p:sp>
        <p:nvSpPr>
          <p:cNvPr id="120954" name="Rectangle 122"/>
          <p:cNvSpPr>
            <a:spLocks noChangeArrowheads="1"/>
          </p:cNvSpPr>
          <p:nvPr/>
        </p:nvSpPr>
        <p:spPr bwMode="auto">
          <a:xfrm>
            <a:off x="265113" y="1239838"/>
            <a:ext cx="574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955" name="Rectangle 123"/>
          <p:cNvSpPr>
            <a:spLocks noChangeArrowheads="1"/>
          </p:cNvSpPr>
          <p:nvPr/>
        </p:nvSpPr>
        <p:spPr bwMode="auto">
          <a:xfrm>
            <a:off x="9458325" y="711200"/>
            <a:ext cx="24479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เงินลงทุนเริ่มแรก</a:t>
            </a:r>
          </a:p>
        </p:txBody>
      </p:sp>
      <p:sp>
        <p:nvSpPr>
          <p:cNvPr id="120956" name="Rectangle 124"/>
          <p:cNvSpPr>
            <a:spLocks noChangeArrowheads="1"/>
          </p:cNvSpPr>
          <p:nvPr/>
        </p:nvSpPr>
        <p:spPr bwMode="auto">
          <a:xfrm>
            <a:off x="8089900" y="711200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20957" name="Rectangle 125"/>
          <p:cNvSpPr>
            <a:spLocks noChangeArrowheads="1"/>
          </p:cNvSpPr>
          <p:nvPr/>
        </p:nvSpPr>
        <p:spPr bwMode="auto">
          <a:xfrm>
            <a:off x="7731125" y="711200"/>
            <a:ext cx="3587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58" name="Rectangle 126"/>
          <p:cNvSpPr>
            <a:spLocks noChangeArrowheads="1"/>
          </p:cNvSpPr>
          <p:nvPr/>
        </p:nvSpPr>
        <p:spPr bwMode="auto">
          <a:xfrm>
            <a:off x="6362700" y="711200"/>
            <a:ext cx="13684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59" name="Rectangle 127"/>
          <p:cNvSpPr>
            <a:spLocks noChangeArrowheads="1"/>
          </p:cNvSpPr>
          <p:nvPr/>
        </p:nvSpPr>
        <p:spPr bwMode="auto">
          <a:xfrm>
            <a:off x="5930900" y="711200"/>
            <a:ext cx="431800" cy="528638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60" name="Rectangle 128"/>
          <p:cNvSpPr>
            <a:spLocks noChangeArrowheads="1"/>
          </p:cNvSpPr>
          <p:nvPr/>
        </p:nvSpPr>
        <p:spPr bwMode="auto">
          <a:xfrm>
            <a:off x="4489450" y="711200"/>
            <a:ext cx="14414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61" name="Rectangle 129"/>
          <p:cNvSpPr>
            <a:spLocks noChangeArrowheads="1"/>
          </p:cNvSpPr>
          <p:nvPr/>
        </p:nvSpPr>
        <p:spPr bwMode="auto">
          <a:xfrm>
            <a:off x="3265488" y="711200"/>
            <a:ext cx="12239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62" name="Rectangle 130"/>
          <p:cNvSpPr>
            <a:spLocks noChangeArrowheads="1"/>
          </p:cNvSpPr>
          <p:nvPr/>
        </p:nvSpPr>
        <p:spPr bwMode="auto">
          <a:xfrm>
            <a:off x="2089150" y="711200"/>
            <a:ext cx="117633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63" name="Rectangle 131"/>
          <p:cNvSpPr>
            <a:spLocks noChangeArrowheads="1"/>
          </p:cNvSpPr>
          <p:nvPr/>
        </p:nvSpPr>
        <p:spPr bwMode="auto">
          <a:xfrm>
            <a:off x="839788" y="711200"/>
            <a:ext cx="12493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20964" name="Rectangle 132"/>
          <p:cNvSpPr>
            <a:spLocks noChangeArrowheads="1"/>
          </p:cNvSpPr>
          <p:nvPr/>
        </p:nvSpPr>
        <p:spPr bwMode="auto">
          <a:xfrm>
            <a:off x="265113" y="711200"/>
            <a:ext cx="5746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</a:t>
            </a:r>
            <a:r>
              <a:rPr lang="th-TH" altLang="th-TH" sz="3200">
                <a:solidFill>
                  <a:srgbClr val="000066"/>
                </a:solidFill>
              </a:rPr>
              <a:t>)</a:t>
            </a: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965" name="Rectangle 133"/>
          <p:cNvSpPr>
            <a:spLocks noChangeArrowheads="1"/>
          </p:cNvSpPr>
          <p:nvPr/>
        </p:nvSpPr>
        <p:spPr bwMode="auto">
          <a:xfrm>
            <a:off x="8089900" y="182563"/>
            <a:ext cx="38163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ทุน + รายได้ </a:t>
            </a:r>
            <a:r>
              <a:rPr lang="en-US" altLang="th-TH" sz="3200">
                <a:solidFill>
                  <a:srgbClr val="000066"/>
                </a:solidFill>
              </a:rPr>
              <a:t>-</a:t>
            </a:r>
            <a:r>
              <a:rPr lang="th-TH" altLang="th-TH" sz="3200">
                <a:solidFill>
                  <a:srgbClr val="000066"/>
                </a:solidFill>
              </a:rPr>
              <a:t> ค่าใช้จ่าย</a:t>
            </a:r>
          </a:p>
        </p:txBody>
      </p:sp>
      <p:sp>
        <p:nvSpPr>
          <p:cNvPr id="120966" name="Rectangle 134"/>
          <p:cNvSpPr>
            <a:spLocks noChangeArrowheads="1"/>
          </p:cNvSpPr>
          <p:nvPr/>
        </p:nvSpPr>
        <p:spPr bwMode="auto">
          <a:xfrm>
            <a:off x="7731125" y="182563"/>
            <a:ext cx="3587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67" name="Rectangle 135"/>
          <p:cNvSpPr>
            <a:spLocks noChangeArrowheads="1"/>
          </p:cNvSpPr>
          <p:nvPr/>
        </p:nvSpPr>
        <p:spPr bwMode="auto">
          <a:xfrm>
            <a:off x="6362700" y="182563"/>
            <a:ext cx="13684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เจ้าหนี้</a:t>
            </a:r>
          </a:p>
        </p:txBody>
      </p:sp>
      <p:sp>
        <p:nvSpPr>
          <p:cNvPr id="120968" name="Rectangle 136"/>
          <p:cNvSpPr>
            <a:spLocks noChangeArrowheads="1"/>
          </p:cNvSpPr>
          <p:nvPr/>
        </p:nvSpPr>
        <p:spPr bwMode="auto">
          <a:xfrm>
            <a:off x="5930900" y="182563"/>
            <a:ext cx="431800" cy="528637"/>
          </a:xfrm>
          <a:prstGeom prst="rect">
            <a:avLst/>
          </a:prstGeom>
          <a:solidFill>
            <a:srgbClr val="DC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20969" name="Rectangle 137"/>
          <p:cNvSpPr>
            <a:spLocks noChangeArrowheads="1"/>
          </p:cNvSpPr>
          <p:nvPr/>
        </p:nvSpPr>
        <p:spPr bwMode="auto">
          <a:xfrm>
            <a:off x="4489450" y="182563"/>
            <a:ext cx="1441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อุปกรณ์</a:t>
            </a:r>
          </a:p>
        </p:txBody>
      </p:sp>
      <p:sp>
        <p:nvSpPr>
          <p:cNvPr id="120970" name="Rectangle 138"/>
          <p:cNvSpPr>
            <a:spLocks noChangeArrowheads="1"/>
          </p:cNvSpPr>
          <p:nvPr/>
        </p:nvSpPr>
        <p:spPr bwMode="auto">
          <a:xfrm>
            <a:off x="3265488" y="182563"/>
            <a:ext cx="12239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วัสดุฯ</a:t>
            </a:r>
          </a:p>
        </p:txBody>
      </p:sp>
      <p:sp>
        <p:nvSpPr>
          <p:cNvPr id="120971" name="Rectangle 139"/>
          <p:cNvSpPr>
            <a:spLocks noChangeArrowheads="1"/>
          </p:cNvSpPr>
          <p:nvPr/>
        </p:nvSpPr>
        <p:spPr bwMode="auto">
          <a:xfrm>
            <a:off x="2089150" y="182563"/>
            <a:ext cx="1176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ลูกหนี้</a:t>
            </a:r>
          </a:p>
        </p:txBody>
      </p:sp>
      <p:sp>
        <p:nvSpPr>
          <p:cNvPr id="120972" name="Rectangle 140"/>
          <p:cNvSpPr>
            <a:spLocks noChangeArrowheads="1"/>
          </p:cNvSpPr>
          <p:nvPr/>
        </p:nvSpPr>
        <p:spPr bwMode="auto">
          <a:xfrm>
            <a:off x="839788" y="182563"/>
            <a:ext cx="124936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fontAlgn="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120973" name="Rectangle 141"/>
          <p:cNvSpPr>
            <a:spLocks noChangeArrowheads="1"/>
          </p:cNvSpPr>
          <p:nvPr/>
        </p:nvSpPr>
        <p:spPr bwMode="auto">
          <a:xfrm>
            <a:off x="265113" y="182563"/>
            <a:ext cx="574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0974" name="Line 142"/>
          <p:cNvSpPr>
            <a:spLocks noChangeShapeType="1"/>
          </p:cNvSpPr>
          <p:nvPr/>
        </p:nvSpPr>
        <p:spPr bwMode="auto">
          <a:xfrm>
            <a:off x="265113" y="182563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75" name="Line 143"/>
          <p:cNvSpPr>
            <a:spLocks noChangeShapeType="1"/>
          </p:cNvSpPr>
          <p:nvPr/>
        </p:nvSpPr>
        <p:spPr bwMode="auto">
          <a:xfrm>
            <a:off x="265113" y="6597650"/>
            <a:ext cx="5746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76" name="Line 144"/>
          <p:cNvSpPr>
            <a:spLocks noChangeShapeType="1"/>
          </p:cNvSpPr>
          <p:nvPr/>
        </p:nvSpPr>
        <p:spPr bwMode="auto">
          <a:xfrm>
            <a:off x="265113" y="182563"/>
            <a:ext cx="0" cy="64150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77" name="Line 145"/>
          <p:cNvSpPr>
            <a:spLocks noChangeShapeType="1"/>
          </p:cNvSpPr>
          <p:nvPr/>
        </p:nvSpPr>
        <p:spPr bwMode="auto">
          <a:xfrm>
            <a:off x="11906250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78" name="Line 146"/>
          <p:cNvSpPr>
            <a:spLocks noChangeShapeType="1"/>
          </p:cNvSpPr>
          <p:nvPr/>
        </p:nvSpPr>
        <p:spPr bwMode="auto">
          <a:xfrm>
            <a:off x="839788" y="6597650"/>
            <a:ext cx="86185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79" name="Line 147"/>
          <p:cNvSpPr>
            <a:spLocks noChangeShapeType="1"/>
          </p:cNvSpPr>
          <p:nvPr/>
        </p:nvSpPr>
        <p:spPr bwMode="auto">
          <a:xfrm>
            <a:off x="839788" y="711200"/>
            <a:ext cx="5091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0" name="Line 148"/>
          <p:cNvSpPr>
            <a:spLocks noChangeShapeType="1"/>
          </p:cNvSpPr>
          <p:nvPr/>
        </p:nvSpPr>
        <p:spPr bwMode="auto">
          <a:xfrm>
            <a:off x="839788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1" name="Line 149"/>
          <p:cNvSpPr>
            <a:spLocks noChangeShapeType="1"/>
          </p:cNvSpPr>
          <p:nvPr/>
        </p:nvSpPr>
        <p:spPr bwMode="auto">
          <a:xfrm>
            <a:off x="2089150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2" name="Line 150"/>
          <p:cNvSpPr>
            <a:spLocks noChangeShapeType="1"/>
          </p:cNvSpPr>
          <p:nvPr/>
        </p:nvSpPr>
        <p:spPr bwMode="auto">
          <a:xfrm>
            <a:off x="3265488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3" name="Line 151"/>
          <p:cNvSpPr>
            <a:spLocks noChangeShapeType="1"/>
          </p:cNvSpPr>
          <p:nvPr/>
        </p:nvSpPr>
        <p:spPr bwMode="auto">
          <a:xfrm>
            <a:off x="4489450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4" name="Line 152"/>
          <p:cNvSpPr>
            <a:spLocks noChangeShapeType="1"/>
          </p:cNvSpPr>
          <p:nvPr/>
        </p:nvSpPr>
        <p:spPr bwMode="auto">
          <a:xfrm>
            <a:off x="7731125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5" name="Line 153"/>
          <p:cNvSpPr>
            <a:spLocks noChangeShapeType="1"/>
          </p:cNvSpPr>
          <p:nvPr/>
        </p:nvSpPr>
        <p:spPr bwMode="auto">
          <a:xfrm>
            <a:off x="8089900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6" name="Line 154"/>
          <p:cNvSpPr>
            <a:spLocks noChangeShapeType="1"/>
          </p:cNvSpPr>
          <p:nvPr/>
        </p:nvSpPr>
        <p:spPr bwMode="auto">
          <a:xfrm>
            <a:off x="9458325" y="711200"/>
            <a:ext cx="0" cy="58864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7" name="Line 155"/>
          <p:cNvSpPr>
            <a:spLocks noChangeShapeType="1"/>
          </p:cNvSpPr>
          <p:nvPr/>
        </p:nvSpPr>
        <p:spPr bwMode="auto">
          <a:xfrm>
            <a:off x="5930900" y="182563"/>
            <a:ext cx="43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8" name="Line 156"/>
          <p:cNvSpPr>
            <a:spLocks noChangeShapeType="1"/>
          </p:cNvSpPr>
          <p:nvPr/>
        </p:nvSpPr>
        <p:spPr bwMode="auto">
          <a:xfrm>
            <a:off x="839788" y="182563"/>
            <a:ext cx="5091112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89" name="Line 157"/>
          <p:cNvSpPr>
            <a:spLocks noChangeShapeType="1"/>
          </p:cNvSpPr>
          <p:nvPr/>
        </p:nvSpPr>
        <p:spPr bwMode="auto">
          <a:xfrm>
            <a:off x="5930900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0" name="Line 158"/>
          <p:cNvSpPr>
            <a:spLocks noChangeShapeType="1"/>
          </p:cNvSpPr>
          <p:nvPr/>
        </p:nvSpPr>
        <p:spPr bwMode="auto">
          <a:xfrm>
            <a:off x="7731125" y="182563"/>
            <a:ext cx="3587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1" name="Line 159"/>
          <p:cNvSpPr>
            <a:spLocks noChangeShapeType="1"/>
          </p:cNvSpPr>
          <p:nvPr/>
        </p:nvSpPr>
        <p:spPr bwMode="auto">
          <a:xfrm>
            <a:off x="6362700" y="182563"/>
            <a:ext cx="1368425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2" name="Line 160"/>
          <p:cNvSpPr>
            <a:spLocks noChangeShapeType="1"/>
          </p:cNvSpPr>
          <p:nvPr/>
        </p:nvSpPr>
        <p:spPr bwMode="auto">
          <a:xfrm>
            <a:off x="6362700" y="182563"/>
            <a:ext cx="0" cy="641508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3" name="Line 161"/>
          <p:cNvSpPr>
            <a:spLocks noChangeShapeType="1"/>
          </p:cNvSpPr>
          <p:nvPr/>
        </p:nvSpPr>
        <p:spPr bwMode="auto">
          <a:xfrm>
            <a:off x="8089900" y="182563"/>
            <a:ext cx="3816350" cy="0"/>
          </a:xfrm>
          <a:prstGeom prst="line">
            <a:avLst/>
          </a:prstGeom>
          <a:noFill/>
          <a:ln w="9525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4" name="Line 162"/>
          <p:cNvSpPr>
            <a:spLocks noChangeShapeType="1"/>
          </p:cNvSpPr>
          <p:nvPr/>
        </p:nvSpPr>
        <p:spPr bwMode="auto">
          <a:xfrm>
            <a:off x="839788" y="123983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5" name="Line 163"/>
          <p:cNvSpPr>
            <a:spLocks noChangeShapeType="1"/>
          </p:cNvSpPr>
          <p:nvPr/>
        </p:nvSpPr>
        <p:spPr bwMode="auto">
          <a:xfrm>
            <a:off x="839788" y="176847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6" name="Line 164"/>
          <p:cNvSpPr>
            <a:spLocks noChangeShapeType="1"/>
          </p:cNvSpPr>
          <p:nvPr/>
        </p:nvSpPr>
        <p:spPr bwMode="auto">
          <a:xfrm>
            <a:off x="839788" y="196850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7" name="Line 165"/>
          <p:cNvSpPr>
            <a:spLocks noChangeShapeType="1"/>
          </p:cNvSpPr>
          <p:nvPr/>
        </p:nvSpPr>
        <p:spPr bwMode="auto">
          <a:xfrm>
            <a:off x="839788" y="216852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8" name="Line 166"/>
          <p:cNvSpPr>
            <a:spLocks noChangeShapeType="1"/>
          </p:cNvSpPr>
          <p:nvPr/>
        </p:nvSpPr>
        <p:spPr bwMode="auto">
          <a:xfrm>
            <a:off x="839788" y="269716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0999" name="Line 167"/>
          <p:cNvSpPr>
            <a:spLocks noChangeShapeType="1"/>
          </p:cNvSpPr>
          <p:nvPr/>
        </p:nvSpPr>
        <p:spPr bwMode="auto">
          <a:xfrm>
            <a:off x="839788" y="322580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0" name="Line 168"/>
          <p:cNvSpPr>
            <a:spLocks noChangeShapeType="1"/>
          </p:cNvSpPr>
          <p:nvPr/>
        </p:nvSpPr>
        <p:spPr bwMode="auto">
          <a:xfrm>
            <a:off x="839788" y="342582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1" name="Line 169"/>
          <p:cNvSpPr>
            <a:spLocks noChangeShapeType="1"/>
          </p:cNvSpPr>
          <p:nvPr/>
        </p:nvSpPr>
        <p:spPr bwMode="auto">
          <a:xfrm>
            <a:off x="839788" y="3954463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2" name="Line 170"/>
          <p:cNvSpPr>
            <a:spLocks noChangeShapeType="1"/>
          </p:cNvSpPr>
          <p:nvPr/>
        </p:nvSpPr>
        <p:spPr bwMode="auto">
          <a:xfrm>
            <a:off x="839788" y="4483100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3" name="Line 171"/>
          <p:cNvSpPr>
            <a:spLocks noChangeShapeType="1"/>
          </p:cNvSpPr>
          <p:nvPr/>
        </p:nvSpPr>
        <p:spPr bwMode="auto">
          <a:xfrm>
            <a:off x="839788" y="5011738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4" name="Line 172"/>
          <p:cNvSpPr>
            <a:spLocks noChangeShapeType="1"/>
          </p:cNvSpPr>
          <p:nvPr/>
        </p:nvSpPr>
        <p:spPr bwMode="auto">
          <a:xfrm>
            <a:off x="839788" y="5540375"/>
            <a:ext cx="11066462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5" name="Line 173"/>
          <p:cNvSpPr>
            <a:spLocks noChangeShapeType="1"/>
          </p:cNvSpPr>
          <p:nvPr/>
        </p:nvSpPr>
        <p:spPr bwMode="auto">
          <a:xfrm>
            <a:off x="839788" y="6069013"/>
            <a:ext cx="86185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6" name="Line 174"/>
          <p:cNvSpPr>
            <a:spLocks noChangeShapeType="1"/>
          </p:cNvSpPr>
          <p:nvPr/>
        </p:nvSpPr>
        <p:spPr bwMode="auto">
          <a:xfrm>
            <a:off x="6362700" y="711200"/>
            <a:ext cx="554355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7" name="Line 175"/>
          <p:cNvSpPr>
            <a:spLocks noChangeShapeType="1"/>
          </p:cNvSpPr>
          <p:nvPr/>
        </p:nvSpPr>
        <p:spPr bwMode="auto">
          <a:xfrm>
            <a:off x="9458325" y="6069013"/>
            <a:ext cx="2447925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8" name="Line 176"/>
          <p:cNvSpPr>
            <a:spLocks noChangeShapeType="1"/>
          </p:cNvSpPr>
          <p:nvPr/>
        </p:nvSpPr>
        <p:spPr bwMode="auto">
          <a:xfrm>
            <a:off x="9458325" y="6597650"/>
            <a:ext cx="2447925" cy="0"/>
          </a:xfrm>
          <a:prstGeom prst="line">
            <a:avLst/>
          </a:prstGeom>
          <a:noFill/>
          <a:ln w="3175">
            <a:solidFill>
              <a:srgbClr val="CCE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" name="Rectangle 178"/>
          <p:cNvSpPr>
            <a:spLocks noChangeArrowheads="1"/>
          </p:cNvSpPr>
          <p:nvPr/>
        </p:nvSpPr>
        <p:spPr bwMode="auto">
          <a:xfrm>
            <a:off x="2136775" y="44450"/>
            <a:ext cx="7273925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งบกระแสเงินสด (สำหรับเดือนมีนาคม 2549)</a:t>
            </a:r>
          </a:p>
        </p:txBody>
      </p:sp>
      <p:sp>
        <p:nvSpPr>
          <p:cNvPr id="3" name="Rectangle 179"/>
          <p:cNvSpPr>
            <a:spLocks noChangeArrowheads="1"/>
          </p:cNvSpPr>
          <p:nvPr/>
        </p:nvSpPr>
        <p:spPr bwMode="auto">
          <a:xfrm>
            <a:off x="2136775" y="522288"/>
            <a:ext cx="7273925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800000"/>
                </a:solidFill>
              </a:rPr>
              <a:t>กระแสเงินสดจากกิจกรรมการดำเนินงาน</a:t>
            </a:r>
          </a:p>
        </p:txBody>
      </p:sp>
      <p:sp>
        <p:nvSpPr>
          <p:cNvPr id="4" name="Rectangle 180"/>
          <p:cNvSpPr>
            <a:spLocks noChangeArrowheads="1"/>
          </p:cNvSpPr>
          <p:nvPr/>
        </p:nvSpPr>
        <p:spPr bwMode="auto">
          <a:xfrm>
            <a:off x="2136775" y="1000125"/>
            <a:ext cx="5910263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     เงินสดรับจากลูกค้า</a:t>
            </a:r>
          </a:p>
        </p:txBody>
      </p:sp>
      <p:sp>
        <p:nvSpPr>
          <p:cNvPr id="5" name="Rectangle 181"/>
          <p:cNvSpPr>
            <a:spLocks noChangeArrowheads="1"/>
          </p:cNvSpPr>
          <p:nvPr/>
        </p:nvSpPr>
        <p:spPr bwMode="auto">
          <a:xfrm>
            <a:off x="8047038" y="1000125"/>
            <a:ext cx="1363662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5,000</a:t>
            </a:r>
          </a:p>
        </p:txBody>
      </p:sp>
      <p:sp>
        <p:nvSpPr>
          <p:cNvPr id="6" name="Rectangle 182"/>
          <p:cNvSpPr>
            <a:spLocks noChangeArrowheads="1"/>
          </p:cNvSpPr>
          <p:nvPr/>
        </p:nvSpPr>
        <p:spPr bwMode="auto">
          <a:xfrm>
            <a:off x="2136775" y="1477963"/>
            <a:ext cx="5910263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     เงินสดจ่ายค่าใช้จ่าย</a:t>
            </a:r>
          </a:p>
        </p:txBody>
      </p:sp>
      <p:sp>
        <p:nvSpPr>
          <p:cNvPr id="7" name="Rectangle 183"/>
          <p:cNvSpPr>
            <a:spLocks noChangeArrowheads="1"/>
          </p:cNvSpPr>
          <p:nvPr/>
        </p:nvSpPr>
        <p:spPr bwMode="auto">
          <a:xfrm>
            <a:off x="8047038" y="1477963"/>
            <a:ext cx="1363662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(3,200)</a:t>
            </a:r>
          </a:p>
        </p:txBody>
      </p:sp>
      <p:sp>
        <p:nvSpPr>
          <p:cNvPr id="8" name="Rectangle 184"/>
          <p:cNvSpPr>
            <a:spLocks noChangeArrowheads="1"/>
          </p:cNvSpPr>
          <p:nvPr/>
        </p:nvSpPr>
        <p:spPr bwMode="auto">
          <a:xfrm>
            <a:off x="2136775" y="1955800"/>
            <a:ext cx="5910263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 i="1">
                <a:solidFill>
                  <a:srgbClr val="000066"/>
                </a:solidFill>
              </a:rPr>
              <a:t>     เงินสดสุทธิได้จากการดำเนินงาน</a:t>
            </a:r>
          </a:p>
        </p:txBody>
      </p:sp>
      <p:sp>
        <p:nvSpPr>
          <p:cNvPr id="9" name="Rectangle 185"/>
          <p:cNvSpPr>
            <a:spLocks noChangeArrowheads="1"/>
          </p:cNvSpPr>
          <p:nvPr/>
        </p:nvSpPr>
        <p:spPr bwMode="auto">
          <a:xfrm>
            <a:off x="8047038" y="1955800"/>
            <a:ext cx="1363662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1,800</a:t>
            </a:r>
          </a:p>
        </p:txBody>
      </p:sp>
      <p:sp>
        <p:nvSpPr>
          <p:cNvPr id="10" name="Rectangle 186"/>
          <p:cNvSpPr>
            <a:spLocks noChangeArrowheads="1"/>
          </p:cNvSpPr>
          <p:nvPr/>
        </p:nvSpPr>
        <p:spPr bwMode="auto">
          <a:xfrm>
            <a:off x="2136775" y="2433638"/>
            <a:ext cx="5910263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800000"/>
                </a:solidFill>
              </a:rPr>
              <a:t>กระแสเงินสดจากกิจกรรมการลงทุน</a:t>
            </a:r>
          </a:p>
        </p:txBody>
      </p:sp>
      <p:sp>
        <p:nvSpPr>
          <p:cNvPr id="11" name="Rectangle 187"/>
          <p:cNvSpPr>
            <a:spLocks noChangeArrowheads="1"/>
          </p:cNvSpPr>
          <p:nvPr/>
        </p:nvSpPr>
        <p:spPr bwMode="auto">
          <a:xfrm>
            <a:off x="8047038" y="2433638"/>
            <a:ext cx="1363662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2" name="Rectangle 188"/>
          <p:cNvSpPr>
            <a:spLocks noChangeArrowheads="1"/>
          </p:cNvSpPr>
          <p:nvPr/>
        </p:nvSpPr>
        <p:spPr bwMode="auto">
          <a:xfrm>
            <a:off x="2136775" y="2911475"/>
            <a:ext cx="5910263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     จ่ายซื้ออุปกรณ์</a:t>
            </a:r>
          </a:p>
        </p:txBody>
      </p:sp>
      <p:sp>
        <p:nvSpPr>
          <p:cNvPr id="13" name="Rectangle 189"/>
          <p:cNvSpPr>
            <a:spLocks noChangeArrowheads="1"/>
          </p:cNvSpPr>
          <p:nvPr/>
        </p:nvSpPr>
        <p:spPr bwMode="auto">
          <a:xfrm>
            <a:off x="8047038" y="2911475"/>
            <a:ext cx="1363662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(15,000)</a:t>
            </a:r>
          </a:p>
        </p:txBody>
      </p:sp>
      <p:sp>
        <p:nvSpPr>
          <p:cNvPr id="14" name="Rectangle 190"/>
          <p:cNvSpPr>
            <a:spLocks noChangeArrowheads="1"/>
          </p:cNvSpPr>
          <p:nvPr/>
        </p:nvSpPr>
        <p:spPr bwMode="auto">
          <a:xfrm>
            <a:off x="2136775" y="3389313"/>
            <a:ext cx="5910263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800000"/>
                </a:solidFill>
              </a:rPr>
              <a:t>กระแสเงินสดจากกิจกรรมจัดหาเงิน</a:t>
            </a:r>
          </a:p>
        </p:txBody>
      </p:sp>
      <p:sp>
        <p:nvSpPr>
          <p:cNvPr id="15" name="Rectangle 191"/>
          <p:cNvSpPr>
            <a:spLocks noChangeArrowheads="1"/>
          </p:cNvSpPr>
          <p:nvPr/>
        </p:nvSpPr>
        <p:spPr bwMode="auto">
          <a:xfrm>
            <a:off x="8047038" y="3389313"/>
            <a:ext cx="1363662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6" name="Rectangle 192"/>
          <p:cNvSpPr>
            <a:spLocks noChangeArrowheads="1"/>
          </p:cNvSpPr>
          <p:nvPr/>
        </p:nvSpPr>
        <p:spPr bwMode="auto">
          <a:xfrm>
            <a:off x="2136775" y="3867150"/>
            <a:ext cx="4773613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     รับเงินลงทุนจากเจ้าของ</a:t>
            </a:r>
          </a:p>
        </p:txBody>
      </p:sp>
      <p:sp>
        <p:nvSpPr>
          <p:cNvPr id="17" name="Rectangle 193"/>
          <p:cNvSpPr>
            <a:spLocks noChangeArrowheads="1"/>
          </p:cNvSpPr>
          <p:nvPr/>
        </p:nvSpPr>
        <p:spPr bwMode="auto">
          <a:xfrm>
            <a:off x="6910388" y="3867150"/>
            <a:ext cx="1136650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8" name="Rectangle 194"/>
          <p:cNvSpPr>
            <a:spLocks noChangeArrowheads="1"/>
          </p:cNvSpPr>
          <p:nvPr/>
        </p:nvSpPr>
        <p:spPr bwMode="auto">
          <a:xfrm>
            <a:off x="8047038" y="3867150"/>
            <a:ext cx="1363662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9" name="Rectangle 195"/>
          <p:cNvSpPr>
            <a:spLocks noChangeArrowheads="1"/>
          </p:cNvSpPr>
          <p:nvPr/>
        </p:nvSpPr>
        <p:spPr bwMode="auto">
          <a:xfrm>
            <a:off x="2136775" y="4344988"/>
            <a:ext cx="4773613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     ถอนใช้โดยเจ้าของ</a:t>
            </a:r>
          </a:p>
        </p:txBody>
      </p:sp>
      <p:sp>
        <p:nvSpPr>
          <p:cNvPr id="20" name="Rectangle 196"/>
          <p:cNvSpPr>
            <a:spLocks noChangeArrowheads="1"/>
          </p:cNvSpPr>
          <p:nvPr/>
        </p:nvSpPr>
        <p:spPr bwMode="auto">
          <a:xfrm>
            <a:off x="6910388" y="4344988"/>
            <a:ext cx="1136650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(1,000)</a:t>
            </a:r>
          </a:p>
        </p:txBody>
      </p:sp>
      <p:sp>
        <p:nvSpPr>
          <p:cNvPr id="21" name="Rectangle 197"/>
          <p:cNvSpPr>
            <a:spLocks noChangeArrowheads="1"/>
          </p:cNvSpPr>
          <p:nvPr/>
        </p:nvSpPr>
        <p:spPr bwMode="auto">
          <a:xfrm>
            <a:off x="8047038" y="4344988"/>
            <a:ext cx="1363662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22" name="Rectangle 198"/>
          <p:cNvSpPr>
            <a:spLocks noChangeArrowheads="1"/>
          </p:cNvSpPr>
          <p:nvPr/>
        </p:nvSpPr>
        <p:spPr bwMode="auto">
          <a:xfrm>
            <a:off x="2136775" y="4822825"/>
            <a:ext cx="5910263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 i="1">
                <a:solidFill>
                  <a:srgbClr val="000066"/>
                </a:solidFill>
              </a:rPr>
              <a:t>     เงินสดสุทธิได้จากการจัดหาเงิน</a:t>
            </a:r>
          </a:p>
        </p:txBody>
      </p:sp>
      <p:sp>
        <p:nvSpPr>
          <p:cNvPr id="23" name="Rectangle 199"/>
          <p:cNvSpPr>
            <a:spLocks noChangeArrowheads="1"/>
          </p:cNvSpPr>
          <p:nvPr/>
        </p:nvSpPr>
        <p:spPr bwMode="auto">
          <a:xfrm>
            <a:off x="8047038" y="4822825"/>
            <a:ext cx="1363662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19,000</a:t>
            </a:r>
          </a:p>
        </p:txBody>
      </p:sp>
      <p:sp>
        <p:nvSpPr>
          <p:cNvPr id="24" name="Rectangle 200"/>
          <p:cNvSpPr>
            <a:spLocks noChangeArrowheads="1"/>
          </p:cNvSpPr>
          <p:nvPr/>
        </p:nvSpPr>
        <p:spPr bwMode="auto">
          <a:xfrm>
            <a:off x="2136775" y="5300663"/>
            <a:ext cx="5910263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เงินสดเพิ่มขึ้นระหว่างเดือน</a:t>
            </a:r>
          </a:p>
        </p:txBody>
      </p:sp>
      <p:sp>
        <p:nvSpPr>
          <p:cNvPr id="25" name="Rectangle 201"/>
          <p:cNvSpPr>
            <a:spLocks noChangeArrowheads="1"/>
          </p:cNvSpPr>
          <p:nvPr/>
        </p:nvSpPr>
        <p:spPr bwMode="auto">
          <a:xfrm>
            <a:off x="8047038" y="5300663"/>
            <a:ext cx="1363662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5,800</a:t>
            </a:r>
          </a:p>
        </p:txBody>
      </p:sp>
      <p:sp>
        <p:nvSpPr>
          <p:cNvPr id="26" name="Rectangle 202"/>
          <p:cNvSpPr>
            <a:spLocks noChangeArrowheads="1"/>
          </p:cNvSpPr>
          <p:nvPr/>
        </p:nvSpPr>
        <p:spPr bwMode="auto">
          <a:xfrm>
            <a:off x="2136775" y="5778500"/>
            <a:ext cx="5910263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เงินสดต้นเดือน</a:t>
            </a:r>
          </a:p>
        </p:txBody>
      </p:sp>
      <p:sp>
        <p:nvSpPr>
          <p:cNvPr id="27" name="Rectangle 203"/>
          <p:cNvSpPr>
            <a:spLocks noChangeArrowheads="1"/>
          </p:cNvSpPr>
          <p:nvPr/>
        </p:nvSpPr>
        <p:spPr bwMode="auto">
          <a:xfrm>
            <a:off x="8047038" y="5778500"/>
            <a:ext cx="1363662" cy="477838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    -0-  </a:t>
            </a:r>
          </a:p>
        </p:txBody>
      </p:sp>
      <p:sp>
        <p:nvSpPr>
          <p:cNvPr id="28" name="Rectangle 204"/>
          <p:cNvSpPr>
            <a:spLocks noChangeArrowheads="1"/>
          </p:cNvSpPr>
          <p:nvPr/>
        </p:nvSpPr>
        <p:spPr bwMode="auto">
          <a:xfrm>
            <a:off x="2136775" y="6256338"/>
            <a:ext cx="5910263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เงินสดคงเหลือปลายเดือน</a:t>
            </a:r>
          </a:p>
        </p:txBody>
      </p:sp>
      <p:sp>
        <p:nvSpPr>
          <p:cNvPr id="29" name="Rectangle 205"/>
          <p:cNvSpPr>
            <a:spLocks noChangeArrowheads="1"/>
          </p:cNvSpPr>
          <p:nvPr/>
        </p:nvSpPr>
        <p:spPr bwMode="auto">
          <a:xfrm>
            <a:off x="8047038" y="6256338"/>
            <a:ext cx="1363662" cy="477837"/>
          </a:xfrm>
          <a:prstGeom prst="rect">
            <a:avLst/>
          </a:prstGeom>
          <a:solidFill>
            <a:srgbClr val="DC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5,800</a:t>
            </a:r>
          </a:p>
        </p:txBody>
      </p:sp>
      <p:sp>
        <p:nvSpPr>
          <p:cNvPr id="30" name="Line 206"/>
          <p:cNvSpPr>
            <a:spLocks noChangeShapeType="1"/>
          </p:cNvSpPr>
          <p:nvPr/>
        </p:nvSpPr>
        <p:spPr bwMode="auto">
          <a:xfrm>
            <a:off x="2136775" y="522288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1" name="Line 207"/>
          <p:cNvSpPr>
            <a:spLocks noChangeShapeType="1"/>
          </p:cNvSpPr>
          <p:nvPr/>
        </p:nvSpPr>
        <p:spPr bwMode="auto">
          <a:xfrm>
            <a:off x="2136775" y="1000125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09" name="Line 208"/>
          <p:cNvSpPr>
            <a:spLocks noChangeShapeType="1"/>
          </p:cNvSpPr>
          <p:nvPr/>
        </p:nvSpPr>
        <p:spPr bwMode="auto">
          <a:xfrm>
            <a:off x="2136775" y="1477963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0" name="Line 209"/>
          <p:cNvSpPr>
            <a:spLocks noChangeShapeType="1"/>
          </p:cNvSpPr>
          <p:nvPr/>
        </p:nvSpPr>
        <p:spPr bwMode="auto">
          <a:xfrm>
            <a:off x="2136775" y="1955800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1" name="Line 210"/>
          <p:cNvSpPr>
            <a:spLocks noChangeShapeType="1"/>
          </p:cNvSpPr>
          <p:nvPr/>
        </p:nvSpPr>
        <p:spPr bwMode="auto">
          <a:xfrm>
            <a:off x="2136775" y="2433638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2" name="Line 211"/>
          <p:cNvSpPr>
            <a:spLocks noChangeShapeType="1"/>
          </p:cNvSpPr>
          <p:nvPr/>
        </p:nvSpPr>
        <p:spPr bwMode="auto">
          <a:xfrm>
            <a:off x="2136775" y="2911475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3" name="Line 212"/>
          <p:cNvSpPr>
            <a:spLocks noChangeShapeType="1"/>
          </p:cNvSpPr>
          <p:nvPr/>
        </p:nvSpPr>
        <p:spPr bwMode="auto">
          <a:xfrm>
            <a:off x="2136775" y="3389313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4" name="Line 213"/>
          <p:cNvSpPr>
            <a:spLocks noChangeShapeType="1"/>
          </p:cNvSpPr>
          <p:nvPr/>
        </p:nvSpPr>
        <p:spPr bwMode="auto">
          <a:xfrm>
            <a:off x="2136775" y="3867150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5" name="Line 214"/>
          <p:cNvSpPr>
            <a:spLocks noChangeShapeType="1"/>
          </p:cNvSpPr>
          <p:nvPr/>
        </p:nvSpPr>
        <p:spPr bwMode="auto">
          <a:xfrm>
            <a:off x="2136775" y="4344988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6" name="Line 215"/>
          <p:cNvSpPr>
            <a:spLocks noChangeShapeType="1"/>
          </p:cNvSpPr>
          <p:nvPr/>
        </p:nvSpPr>
        <p:spPr bwMode="auto">
          <a:xfrm>
            <a:off x="2136775" y="4822825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7" name="Line 216"/>
          <p:cNvSpPr>
            <a:spLocks noChangeShapeType="1"/>
          </p:cNvSpPr>
          <p:nvPr/>
        </p:nvSpPr>
        <p:spPr bwMode="auto">
          <a:xfrm>
            <a:off x="2136775" y="5300663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8" name="Line 217"/>
          <p:cNvSpPr>
            <a:spLocks noChangeShapeType="1"/>
          </p:cNvSpPr>
          <p:nvPr/>
        </p:nvSpPr>
        <p:spPr bwMode="auto">
          <a:xfrm>
            <a:off x="2136775" y="5778500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19" name="Line 218"/>
          <p:cNvSpPr>
            <a:spLocks noChangeShapeType="1"/>
          </p:cNvSpPr>
          <p:nvPr/>
        </p:nvSpPr>
        <p:spPr bwMode="auto">
          <a:xfrm>
            <a:off x="2136775" y="6256338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20" name="Line 219"/>
          <p:cNvSpPr>
            <a:spLocks noChangeShapeType="1"/>
          </p:cNvSpPr>
          <p:nvPr/>
        </p:nvSpPr>
        <p:spPr bwMode="auto">
          <a:xfrm>
            <a:off x="2136775" y="44450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21" name="Line 220"/>
          <p:cNvSpPr>
            <a:spLocks noChangeShapeType="1"/>
          </p:cNvSpPr>
          <p:nvPr/>
        </p:nvSpPr>
        <p:spPr bwMode="auto">
          <a:xfrm>
            <a:off x="2136775" y="6734175"/>
            <a:ext cx="7273925" cy="0"/>
          </a:xfrm>
          <a:prstGeom prst="line">
            <a:avLst/>
          </a:prstGeom>
          <a:noFill/>
          <a:ln w="3175" algn="ctr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22" name="Line 221"/>
          <p:cNvSpPr>
            <a:spLocks noChangeShapeType="1"/>
          </p:cNvSpPr>
          <p:nvPr/>
        </p:nvSpPr>
        <p:spPr bwMode="auto">
          <a:xfrm>
            <a:off x="8291513" y="6734175"/>
            <a:ext cx="1119187" cy="0"/>
          </a:xfrm>
          <a:prstGeom prst="line">
            <a:avLst/>
          </a:prstGeom>
          <a:noFill/>
          <a:ln w="12700" algn="ctr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54" name="Line 222"/>
          <p:cNvSpPr>
            <a:spLocks noChangeShapeType="1"/>
          </p:cNvSpPr>
          <p:nvPr/>
        </p:nvSpPr>
        <p:spPr bwMode="auto">
          <a:xfrm>
            <a:off x="8291513" y="1955800"/>
            <a:ext cx="11191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55" name="Line 223"/>
          <p:cNvSpPr>
            <a:spLocks noChangeShapeType="1"/>
          </p:cNvSpPr>
          <p:nvPr/>
        </p:nvSpPr>
        <p:spPr bwMode="auto">
          <a:xfrm>
            <a:off x="7034213" y="4822825"/>
            <a:ext cx="93503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56" name="Line 224"/>
          <p:cNvSpPr>
            <a:spLocks noChangeShapeType="1"/>
          </p:cNvSpPr>
          <p:nvPr/>
        </p:nvSpPr>
        <p:spPr bwMode="auto">
          <a:xfrm>
            <a:off x="8291513" y="5300663"/>
            <a:ext cx="11191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57" name="Line 225"/>
          <p:cNvSpPr>
            <a:spLocks noChangeShapeType="1"/>
          </p:cNvSpPr>
          <p:nvPr/>
        </p:nvSpPr>
        <p:spPr bwMode="auto">
          <a:xfrm>
            <a:off x="8291513" y="6256338"/>
            <a:ext cx="11191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58" name="Rectangle 226"/>
          <p:cNvSpPr>
            <a:spLocks noChangeArrowheads="1"/>
          </p:cNvSpPr>
          <p:nvPr/>
        </p:nvSpPr>
        <p:spPr bwMode="auto">
          <a:xfrm>
            <a:off x="912813" y="2170113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59" name="Rectangle 227"/>
          <p:cNvSpPr>
            <a:spLocks noChangeArrowheads="1"/>
          </p:cNvSpPr>
          <p:nvPr/>
        </p:nvSpPr>
        <p:spPr bwMode="auto">
          <a:xfrm>
            <a:off x="912813" y="3933825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6812" name="Text Box 76"/>
          <p:cNvSpPr txBox="1">
            <a:spLocks noChangeArrowheads="1"/>
          </p:cNvSpPr>
          <p:nvPr/>
        </p:nvSpPr>
        <p:spPr bwMode="auto">
          <a:xfrm>
            <a:off x="2641600" y="1412875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altLang="th-TH" sz="3200">
                <a:solidFill>
                  <a:srgbClr val="FF3300"/>
                </a:solidFill>
                <a:latin typeface="Cordia New" pitchFamily="34" charset="-34"/>
                <a:cs typeface="Cordia New" pitchFamily="34" charset="-34"/>
              </a:rPr>
              <a:t>(รายได้ตามเกณฑ์เงินสด)</a:t>
            </a:r>
          </a:p>
        </p:txBody>
      </p:sp>
      <p:sp>
        <p:nvSpPr>
          <p:cNvPr id="121061" name="Rectangle 229"/>
          <p:cNvSpPr>
            <a:spLocks noChangeArrowheads="1"/>
          </p:cNvSpPr>
          <p:nvPr/>
        </p:nvSpPr>
        <p:spPr bwMode="auto">
          <a:xfrm>
            <a:off x="8258175" y="981075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62" name="Rectangle 230"/>
          <p:cNvSpPr>
            <a:spLocks noChangeArrowheads="1"/>
          </p:cNvSpPr>
          <p:nvPr/>
        </p:nvSpPr>
        <p:spPr bwMode="auto">
          <a:xfrm>
            <a:off x="912813" y="2698750"/>
            <a:ext cx="1152525" cy="468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63" name="Rectangle 231"/>
          <p:cNvSpPr>
            <a:spLocks noChangeArrowheads="1"/>
          </p:cNvSpPr>
          <p:nvPr/>
        </p:nvSpPr>
        <p:spPr bwMode="auto">
          <a:xfrm>
            <a:off x="912813" y="5013325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64" name="Rectangle 232"/>
          <p:cNvSpPr>
            <a:spLocks noChangeArrowheads="1"/>
          </p:cNvSpPr>
          <p:nvPr/>
        </p:nvSpPr>
        <p:spPr bwMode="auto">
          <a:xfrm>
            <a:off x="912813" y="5516563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65" name="Rectangle 233"/>
          <p:cNvSpPr>
            <a:spLocks noChangeArrowheads="1"/>
          </p:cNvSpPr>
          <p:nvPr/>
        </p:nvSpPr>
        <p:spPr bwMode="auto">
          <a:xfrm>
            <a:off x="8258175" y="1484313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23" name="Text Box 76"/>
          <p:cNvSpPr txBox="1">
            <a:spLocks noChangeArrowheads="1"/>
          </p:cNvSpPr>
          <p:nvPr/>
        </p:nvSpPr>
        <p:spPr bwMode="auto">
          <a:xfrm>
            <a:off x="2497138" y="23495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altLang="th-TH" sz="3200">
                <a:solidFill>
                  <a:srgbClr val="FF3300"/>
                </a:solidFill>
                <a:latin typeface="Cordia New" pitchFamily="34" charset="-34"/>
                <a:cs typeface="Cordia New" pitchFamily="34" charset="-34"/>
              </a:rPr>
              <a:t>(กำไรตามเกณฑ์เงินสด)</a:t>
            </a:r>
          </a:p>
        </p:txBody>
      </p:sp>
      <p:sp>
        <p:nvSpPr>
          <p:cNvPr id="121067" name="Rectangle 235"/>
          <p:cNvSpPr>
            <a:spLocks noChangeArrowheads="1"/>
          </p:cNvSpPr>
          <p:nvPr/>
        </p:nvSpPr>
        <p:spPr bwMode="auto">
          <a:xfrm>
            <a:off x="8258175" y="2924175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68" name="Rectangle 236"/>
          <p:cNvSpPr>
            <a:spLocks noChangeArrowheads="1"/>
          </p:cNvSpPr>
          <p:nvPr/>
        </p:nvSpPr>
        <p:spPr bwMode="auto">
          <a:xfrm>
            <a:off x="912813" y="1268413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69" name="Rectangle 237"/>
          <p:cNvSpPr>
            <a:spLocks noChangeArrowheads="1"/>
          </p:cNvSpPr>
          <p:nvPr/>
        </p:nvSpPr>
        <p:spPr bwMode="auto">
          <a:xfrm>
            <a:off x="912813" y="3429000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70" name="Rectangle 238"/>
          <p:cNvSpPr>
            <a:spLocks noChangeArrowheads="1"/>
          </p:cNvSpPr>
          <p:nvPr/>
        </p:nvSpPr>
        <p:spPr bwMode="auto">
          <a:xfrm>
            <a:off x="6961188" y="3860800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71" name="Rectangle 239"/>
          <p:cNvSpPr>
            <a:spLocks noChangeArrowheads="1"/>
          </p:cNvSpPr>
          <p:nvPr/>
        </p:nvSpPr>
        <p:spPr bwMode="auto">
          <a:xfrm>
            <a:off x="912813" y="725488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24" name="Line 240"/>
          <p:cNvSpPr>
            <a:spLocks noChangeShapeType="1"/>
          </p:cNvSpPr>
          <p:nvPr/>
        </p:nvSpPr>
        <p:spPr bwMode="auto">
          <a:xfrm>
            <a:off x="8291513" y="6707188"/>
            <a:ext cx="1119187" cy="0"/>
          </a:xfrm>
          <a:prstGeom prst="line">
            <a:avLst/>
          </a:prstGeom>
          <a:noFill/>
          <a:ln w="12700" algn="ctr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1073" name="Rectangle 241"/>
          <p:cNvSpPr>
            <a:spLocks noChangeArrowheads="1"/>
          </p:cNvSpPr>
          <p:nvPr/>
        </p:nvSpPr>
        <p:spPr bwMode="auto">
          <a:xfrm>
            <a:off x="912813" y="6094413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74" name="Rectangle 242"/>
          <p:cNvSpPr>
            <a:spLocks noChangeArrowheads="1"/>
          </p:cNvSpPr>
          <p:nvPr/>
        </p:nvSpPr>
        <p:spPr bwMode="auto">
          <a:xfrm>
            <a:off x="8329613" y="6238875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75" name="Rectangle 243"/>
          <p:cNvSpPr>
            <a:spLocks noChangeArrowheads="1"/>
          </p:cNvSpPr>
          <p:nvPr/>
        </p:nvSpPr>
        <p:spPr bwMode="auto">
          <a:xfrm>
            <a:off x="6961188" y="4365625"/>
            <a:ext cx="11525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1076" name="Rectangle 244"/>
          <p:cNvSpPr>
            <a:spLocks noChangeArrowheads="1"/>
          </p:cNvSpPr>
          <p:nvPr/>
        </p:nvSpPr>
        <p:spPr bwMode="auto">
          <a:xfrm>
            <a:off x="912813" y="4471988"/>
            <a:ext cx="1152525" cy="503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1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32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1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1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1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71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1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1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1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10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341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462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1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21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1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1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1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31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1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21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21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21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2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2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1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1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2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2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22" grpId="0" animBg="1"/>
      <p:bldP spid="121054" grpId="0" animBg="1"/>
      <p:bldP spid="121055" grpId="0" animBg="1"/>
      <p:bldP spid="121056" grpId="0" animBg="1"/>
      <p:bldP spid="121057" grpId="0" animBg="1"/>
      <p:bldP spid="121058" grpId="0" animBg="1"/>
      <p:bldP spid="121059" grpId="0" animBg="1"/>
      <p:bldP spid="116812" grpId="0"/>
      <p:bldP spid="121061" grpId="0" animBg="1"/>
      <p:bldP spid="121062" grpId="0" animBg="1"/>
      <p:bldP spid="121063" grpId="0" animBg="1"/>
      <p:bldP spid="121064" grpId="0" animBg="1"/>
      <p:bldP spid="121065" grpId="0" animBg="1"/>
      <p:bldP spid="121023" grpId="0"/>
      <p:bldP spid="121067" grpId="0" animBg="1"/>
      <p:bldP spid="121068" grpId="0" animBg="1"/>
      <p:bldP spid="121069" grpId="0" animBg="1"/>
      <p:bldP spid="121070" grpId="0" animBg="1"/>
      <p:bldP spid="121071" grpId="0" animBg="1"/>
      <p:bldP spid="121024" grpId="0" animBg="1"/>
      <p:bldP spid="121073" grpId="0" animBg="1"/>
      <p:bldP spid="121074" grpId="0" animBg="1"/>
      <p:bldP spid="121075" grpId="0" animBg="1"/>
      <p:bldP spid="1210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4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54C34BF-F703-4C5D-8955-6CC8EA423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035" y="764704"/>
            <a:ext cx="9937104" cy="568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000099"/>
                </a:solidFill>
              </a:rPr>
              <a:t>เรียนผู้ใช้สื่อ </a:t>
            </a:r>
            <a:r>
              <a:rPr lang="en-US" altLang="en-US" dirty="0">
                <a:solidFill>
                  <a:srgbClr val="000099"/>
                </a:solidFill>
              </a:rPr>
              <a:t>PowerPoint </a:t>
            </a:r>
            <a:r>
              <a:rPr lang="th-TH" altLang="en-US" dirty="0">
                <a:solidFill>
                  <a:srgbClr val="000099"/>
                </a:solidFill>
              </a:rPr>
              <a:t>ทุกท่าน</a:t>
            </a:r>
          </a:p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000099"/>
                </a:solidFill>
              </a:rPr>
              <a:t>เนื่องจากเป็นไฟล์อ่านอย่างเดียวไม่สามารถแก้ไขได้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endParaRPr lang="th-TH" alt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000099"/>
                </a:solidFill>
              </a:rPr>
              <a:t>หากท่านพบข้อผิดพลาด กรุณาแจ้งให้ทราบด้วยจักขอบคุณยิ่ง โดยส่งไฟล์ที่มีข้อผิดพลาดมาที่ </a:t>
            </a:r>
            <a:r>
              <a:rPr lang="en-US" altLang="en-US" dirty="0">
                <a:solidFill>
                  <a:srgbClr val="000099"/>
                </a:solidFill>
              </a:rPr>
              <a:t>amnajrat@gmail.com </a:t>
            </a:r>
            <a:r>
              <a:rPr lang="th-TH" altLang="en-US" dirty="0">
                <a:solidFill>
                  <a:srgbClr val="000099"/>
                </a:solidFill>
              </a:rPr>
              <a:t>ระบุ สไลด์เลขที่ ..... ข้อผิดพลาดคือ ........ เมื่อแก้ไขแล้ว จะส่งไฟล์กลับไปให้ท่านและ</a:t>
            </a:r>
            <a:r>
              <a:rPr lang="th-TH" altLang="en-US" dirty="0" err="1">
                <a:solidFill>
                  <a:srgbClr val="000099"/>
                </a:solidFill>
              </a:rPr>
              <a:t>อัปโห</a:t>
            </a:r>
            <a:r>
              <a:rPr lang="th-TH" altLang="en-US" dirty="0">
                <a:solidFill>
                  <a:srgbClr val="000099"/>
                </a:solidFill>
              </a:rPr>
              <a:t>ลดขึ้น </a:t>
            </a:r>
            <a:r>
              <a:rPr lang="en-US" altLang="en-US" dirty="0">
                <a:solidFill>
                  <a:srgbClr val="000099"/>
                </a:solidFill>
              </a:rPr>
              <a:t>website </a:t>
            </a:r>
            <a:r>
              <a:rPr lang="th-TH" altLang="en-US" dirty="0">
                <a:solidFill>
                  <a:srgbClr val="000099"/>
                </a:solidFill>
              </a:rPr>
              <a:t>และ </a:t>
            </a:r>
            <a:r>
              <a:rPr lang="en-US" altLang="en-US" dirty="0">
                <a:solidFill>
                  <a:srgbClr val="000099"/>
                </a:solidFill>
              </a:rPr>
              <a:t>blog </a:t>
            </a:r>
            <a:r>
              <a:rPr lang="th-TH" altLang="en-US" dirty="0">
                <a:solidFill>
                  <a:srgbClr val="000099"/>
                </a:solidFill>
              </a:rPr>
              <a:t>คณะผู้เขียนยินดีรับข้อเสนอแนะจากท่าน เยี่ยม </a:t>
            </a:r>
            <a:r>
              <a:rPr lang="en-US" altLang="en-US" dirty="0">
                <a:solidFill>
                  <a:srgbClr val="000099"/>
                </a:solidFill>
              </a:rPr>
              <a:t>website </a:t>
            </a:r>
            <a:r>
              <a:rPr lang="th-TH" altLang="en-US" dirty="0">
                <a:solidFill>
                  <a:srgbClr val="000099"/>
                </a:solidFill>
              </a:rPr>
              <a:t>และ </a:t>
            </a:r>
            <a:r>
              <a:rPr lang="en-US" altLang="en-US" dirty="0">
                <a:solidFill>
                  <a:srgbClr val="000099"/>
                </a:solidFill>
              </a:rPr>
              <a:t>blog 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dirty="0" err="1">
                <a:solidFill>
                  <a:srgbClr val="0099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ThailandAccount</a:t>
            </a:r>
            <a:r>
              <a:rPr lang="th-TH" altLang="en-US" dirty="0">
                <a:solidFill>
                  <a:srgbClr val="0099FF"/>
                </a:solidFill>
              </a:rPr>
              <a:t> </a:t>
            </a:r>
            <a:endParaRPr lang="en-US" altLang="en-US" dirty="0">
              <a:solidFill>
                <a:srgbClr val="0099FF"/>
              </a:solidFill>
            </a:endParaRPr>
          </a:p>
          <a:p>
            <a:r>
              <a:rPr lang="en-US" altLang="en-US" dirty="0">
                <a:solidFill>
                  <a:srgbClr val="0099FF"/>
                </a:solidFill>
              </a:rPr>
              <a:t>	</a:t>
            </a:r>
            <a:r>
              <a:rPr lang="en-US" altLang="en-US" dirty="0" err="1">
                <a:solidFill>
                  <a:srgbClr val="0099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AccThai</a:t>
            </a:r>
            <a:endParaRPr lang="en-US" altLang="en-US" dirty="0">
              <a:solidFill>
                <a:srgbClr val="0099FF"/>
              </a:solidFill>
            </a:endParaRPr>
          </a:p>
          <a:p>
            <a:r>
              <a:rPr lang="en-US" altLang="en-US" dirty="0">
                <a:solidFill>
                  <a:srgbClr val="0099FF"/>
                </a:solidFill>
              </a:rPr>
              <a:t>	</a:t>
            </a:r>
            <a:r>
              <a:rPr lang="en-US" altLang="en-US" dirty="0">
                <a:solidFill>
                  <a:srgbClr val="0099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Acc713</a:t>
            </a:r>
            <a:endParaRPr lang="en-US" altLang="en-US" dirty="0">
              <a:solidFill>
                <a:srgbClr val="0099FF"/>
              </a:solidFill>
            </a:endParaRPr>
          </a:p>
          <a:p>
            <a:r>
              <a:rPr lang="en-US" altLang="en-US" dirty="0">
                <a:solidFill>
                  <a:srgbClr val="0099FF"/>
                </a:solidFill>
              </a:rPr>
              <a:t>	</a:t>
            </a:r>
            <a:r>
              <a:rPr lang="en-US" altLang="en-US" dirty="0" err="1">
                <a:solidFill>
                  <a:srgbClr val="0099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Amnajrat</a:t>
            </a:r>
            <a:r>
              <a:rPr lang="en-US" altLang="en-US" dirty="0">
                <a:solidFill>
                  <a:srgbClr val="0099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Accounting</a:t>
            </a:r>
            <a:endParaRPr lang="th-TH" altLang="en-US" dirty="0">
              <a:solidFill>
                <a:srgbClr val="0099F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8" name="Rectangle 107"/>
          <p:cNvSpPr>
            <a:spLocks noChangeArrowheads="1"/>
          </p:cNvSpPr>
          <p:nvPr/>
        </p:nvSpPr>
        <p:spPr bwMode="auto">
          <a:xfrm>
            <a:off x="1489075" y="3725863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 anchor="ctr"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4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itchFamily="66" charset="0"/>
                <a:cs typeface="Cordia New" pitchFamily="34" charset="-34"/>
              </a:rPr>
              <a:t>End of Chapter</a:t>
            </a:r>
            <a:r>
              <a:rPr lang="en-US" altLang="th-TH" sz="4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itchFamily="66" charset="0"/>
                <a:cs typeface="Cordia New" pitchFamily="34" charset="-34"/>
              </a:rPr>
              <a:t> 2</a:t>
            </a:r>
            <a:endParaRPr lang="th-TH" altLang="th-TH" sz="480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Handwriting" pitchFamily="66" charset="0"/>
              <a:cs typeface="Cordia New" pitchFamily="34" charset="-34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5113338"/>
            <a:ext cx="121951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th-TH" altLang="th-TH" sz="320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ตัวเลขที่มุมบนด้านซ้ายของสไลด์ หมายถึง </a:t>
            </a:r>
          </a:p>
          <a:p>
            <a:pPr algn="ctr">
              <a:spcBef>
                <a:spcPct val="25000"/>
              </a:spcBef>
            </a:pPr>
            <a:r>
              <a:rPr lang="th-TH" altLang="th-TH" sz="320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เนื้อหาในสไลด์นั้นจะตรงกับเนื้อหาใน</a:t>
            </a:r>
            <a:r>
              <a:rPr lang="th-TH" altLang="th-TH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หนังสือการบัญชีขั้นต้น</a:t>
            </a:r>
            <a:r>
              <a:rPr lang="th-TH" altLang="th-TH" sz="320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 หน้าที่เท่านั้น</a:t>
            </a:r>
            <a:r>
              <a:rPr lang="en-US" altLang="th-TH" sz="320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 </a:t>
            </a:r>
            <a:endParaRPr lang="th-TH" altLang="th-TH" sz="3200">
              <a:solidFill>
                <a:srgbClr val="000066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9701" name="Picture 2" descr="F:\Pictures - PPT\Deep Pur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429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8225" y="1401763"/>
            <a:ext cx="59039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spcBef>
                <a:spcPct val="40000"/>
              </a:spcBef>
            </a:pPr>
            <a:r>
              <a:rPr lang="th-TH" altLang="th-TH">
                <a:solidFill>
                  <a:srgbClr val="000066"/>
                </a:solidFill>
              </a:rPr>
              <a:t>สินทรัพย์ </a:t>
            </a:r>
            <a:r>
              <a:rPr lang="en-US" altLang="th-TH">
                <a:solidFill>
                  <a:srgbClr val="000066"/>
                </a:solidFill>
              </a:rPr>
              <a:t>(Assets) </a:t>
            </a:r>
            <a:endParaRPr lang="th-TH" altLang="th-TH">
              <a:solidFill>
                <a:srgbClr val="000066"/>
              </a:solidFill>
            </a:endParaRPr>
          </a:p>
          <a:p>
            <a:pPr>
              <a:spcBef>
                <a:spcPct val="40000"/>
              </a:spcBef>
            </a:pPr>
            <a:r>
              <a:rPr lang="th-TH" altLang="th-TH">
                <a:solidFill>
                  <a:srgbClr val="000066"/>
                </a:solidFill>
              </a:rPr>
              <a:t>หนี้สิน (Liabilities) </a:t>
            </a:r>
          </a:p>
          <a:p>
            <a:pPr>
              <a:spcBef>
                <a:spcPct val="40000"/>
              </a:spcBef>
            </a:pPr>
            <a:r>
              <a:rPr lang="th-TH" altLang="th-TH">
                <a:solidFill>
                  <a:srgbClr val="000066"/>
                </a:solidFill>
              </a:rPr>
              <a:t>ส่วนของเจ้าของ (Owner’s equity)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49438" y="146050"/>
            <a:ext cx="8424862" cy="762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1pPr>
            <a:lvl2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2pPr>
            <a:lvl3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3pPr>
            <a:lvl4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4pPr>
            <a:lvl5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altLang="th-TH" sz="4000">
                <a:solidFill>
                  <a:srgbClr val="000066"/>
                </a:solidFill>
              </a:rPr>
              <a:t>งบแสดงฐานะการเงิน </a:t>
            </a:r>
            <a:r>
              <a:rPr lang="en-US" altLang="th-TH" sz="4000">
                <a:solidFill>
                  <a:srgbClr val="000066"/>
                </a:solidFill>
              </a:rPr>
              <a:t>(Financial Position Statement)</a:t>
            </a:r>
            <a:endParaRPr lang="th-TH" altLang="th-TH" sz="4000">
              <a:solidFill>
                <a:srgbClr val="000066"/>
              </a:solidFill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11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0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grpSp>
        <p:nvGrpSpPr>
          <p:cNvPr id="89165" name="Group 77"/>
          <p:cNvGrpSpPr>
            <a:grpSpLocks/>
          </p:cNvGrpSpPr>
          <p:nvPr/>
        </p:nvGrpSpPr>
        <p:grpSpPr bwMode="auto">
          <a:xfrm>
            <a:off x="768350" y="96838"/>
            <a:ext cx="10656888" cy="6572250"/>
            <a:chOff x="484" y="119"/>
            <a:chExt cx="6713" cy="4140"/>
          </a:xfrm>
        </p:grpSpPr>
        <p:sp>
          <p:nvSpPr>
            <p:cNvPr id="89091" name="Rectangle 3"/>
            <p:cNvSpPr>
              <a:spLocks noChangeArrowheads="1"/>
            </p:cNvSpPr>
            <p:nvPr/>
          </p:nvSpPr>
          <p:spPr bwMode="auto">
            <a:xfrm>
              <a:off x="484" y="119"/>
              <a:ext cx="6713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ร้านอนัตตา</a:t>
              </a:r>
              <a:r>
                <a:rPr lang="en-US" altLang="th-TH" sz="3200">
                  <a:solidFill>
                    <a:srgbClr val="000066"/>
                  </a:solidFill>
                </a:rPr>
                <a:t> 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092" name="Rectangle 4"/>
            <p:cNvSpPr>
              <a:spLocks noChangeArrowheads="1"/>
            </p:cNvSpPr>
            <p:nvPr/>
          </p:nvSpPr>
          <p:spPr bwMode="auto">
            <a:xfrm>
              <a:off x="484" y="847"/>
              <a:ext cx="6713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ณ วันที่ </a:t>
              </a:r>
              <a:r>
                <a:rPr lang="en-US" altLang="th-TH" sz="3200">
                  <a:solidFill>
                    <a:srgbClr val="000066"/>
                  </a:solidFill>
                </a:rPr>
                <a:t>31 </a:t>
              </a:r>
              <a:r>
                <a:rPr lang="th-TH" altLang="th-TH" sz="3200">
                  <a:solidFill>
                    <a:srgbClr val="000066"/>
                  </a:solidFill>
                </a:rPr>
                <a:t>ธันวาคม </a:t>
              </a:r>
              <a:r>
                <a:rPr lang="en-US" altLang="th-TH" sz="3200">
                  <a:solidFill>
                    <a:srgbClr val="000066"/>
                  </a:solidFill>
                </a:rPr>
                <a:t>2548 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484" y="483"/>
              <a:ext cx="6713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งบแสดงฐานะการเงิน</a:t>
              </a:r>
              <a:r>
                <a:rPr lang="en-US" altLang="th-TH" sz="3200">
                  <a:solidFill>
                    <a:srgbClr val="000066"/>
                  </a:solidFill>
                </a:rPr>
                <a:t> 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3842" y="1211"/>
              <a:ext cx="3355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หนี้สินและส่วนของเจ้าของ</a:t>
              </a:r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484" y="1211"/>
              <a:ext cx="335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สินทรัพย์</a:t>
              </a:r>
            </a:p>
          </p:txBody>
        </p:sp>
        <p:sp>
          <p:nvSpPr>
            <p:cNvPr id="89096" name="Rectangle 8"/>
            <p:cNvSpPr>
              <a:spLocks noChangeArrowheads="1"/>
            </p:cNvSpPr>
            <p:nvPr/>
          </p:nvSpPr>
          <p:spPr bwMode="auto">
            <a:xfrm>
              <a:off x="6320" y="3759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500,000</a:t>
              </a:r>
            </a:p>
          </p:txBody>
        </p:sp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3842" y="3759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รวมหนี้สินและส่วนของเจ้าของ</a:t>
              </a:r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2964" y="3759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500,000</a:t>
              </a: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484" y="3759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รวมสินทรัพย์</a:t>
              </a:r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6320" y="3395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370,000</a:t>
              </a:r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3842" y="3395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ส่วนของเจ้าของ (ทุน) </a:t>
              </a:r>
            </a:p>
          </p:txBody>
        </p:sp>
        <p:sp>
          <p:nvSpPr>
            <p:cNvPr id="89102" name="Rectangle 14"/>
            <p:cNvSpPr>
              <a:spLocks noChangeArrowheads="1"/>
            </p:cNvSpPr>
            <p:nvPr/>
          </p:nvSpPr>
          <p:spPr bwMode="auto">
            <a:xfrm>
              <a:off x="2964" y="3395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03" name="Rectangle 15"/>
            <p:cNvSpPr>
              <a:spLocks noChangeArrowheads="1"/>
            </p:cNvSpPr>
            <p:nvPr/>
          </p:nvSpPr>
          <p:spPr bwMode="auto">
            <a:xfrm>
              <a:off x="484" y="3395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>
              <a:off x="6320" y="3031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130,000</a:t>
              </a:r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auto">
            <a:xfrm>
              <a:off x="3842" y="3031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         รวมหนี้สิน</a:t>
              </a:r>
            </a:p>
          </p:txBody>
        </p:sp>
        <p:sp>
          <p:nvSpPr>
            <p:cNvPr id="89106" name="Rectangle 18"/>
            <p:cNvSpPr>
              <a:spLocks noChangeArrowheads="1"/>
            </p:cNvSpPr>
            <p:nvPr/>
          </p:nvSpPr>
          <p:spPr bwMode="auto">
            <a:xfrm>
              <a:off x="2964" y="3031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380,000</a:t>
              </a:r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484" y="3031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อุปกรณ์ซ่อม (สุทธิ)</a:t>
              </a:r>
            </a:p>
          </p:txBody>
        </p:sp>
        <p:sp>
          <p:nvSpPr>
            <p:cNvPr id="89108" name="Rectangle 20"/>
            <p:cNvSpPr>
              <a:spLocks noChangeArrowheads="1"/>
            </p:cNvSpPr>
            <p:nvPr/>
          </p:nvSpPr>
          <p:spPr bwMode="auto">
            <a:xfrm>
              <a:off x="6320" y="2667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100,000</a:t>
              </a:r>
            </a:p>
          </p:txBody>
        </p:sp>
        <p:sp>
          <p:nvSpPr>
            <p:cNvPr id="89109" name="Rectangle 21"/>
            <p:cNvSpPr>
              <a:spLocks noChangeArrowheads="1"/>
            </p:cNvSpPr>
            <p:nvPr/>
          </p:nvSpPr>
          <p:spPr bwMode="auto">
            <a:xfrm>
              <a:off x="3842" y="2667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     เงินกู้</a:t>
              </a:r>
            </a:p>
          </p:txBody>
        </p:sp>
        <p:sp>
          <p:nvSpPr>
            <p:cNvPr id="89110" name="Rectangle 22"/>
            <p:cNvSpPr>
              <a:spLocks noChangeArrowheads="1"/>
            </p:cNvSpPr>
            <p:nvPr/>
          </p:nvSpPr>
          <p:spPr bwMode="auto">
            <a:xfrm>
              <a:off x="2964" y="2667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50,000</a:t>
              </a:r>
            </a:p>
          </p:txBody>
        </p:sp>
        <p:sp>
          <p:nvSpPr>
            <p:cNvPr id="89111" name="Rectangle 23"/>
            <p:cNvSpPr>
              <a:spLocks noChangeArrowheads="1"/>
            </p:cNvSpPr>
            <p:nvPr/>
          </p:nvSpPr>
          <p:spPr bwMode="auto">
            <a:xfrm>
              <a:off x="484" y="2667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วัสดุซ่อมรถ</a:t>
              </a:r>
            </a:p>
          </p:txBody>
        </p:sp>
        <p:sp>
          <p:nvSpPr>
            <p:cNvPr id="89112" name="Rectangle 24"/>
            <p:cNvSpPr>
              <a:spLocks noChangeArrowheads="1"/>
            </p:cNvSpPr>
            <p:nvPr/>
          </p:nvSpPr>
          <p:spPr bwMode="auto">
            <a:xfrm>
              <a:off x="6320" y="2303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30,000</a:t>
              </a:r>
            </a:p>
          </p:txBody>
        </p:sp>
        <p:sp>
          <p:nvSpPr>
            <p:cNvPr id="89113" name="Rectangle 25"/>
            <p:cNvSpPr>
              <a:spLocks noChangeArrowheads="1"/>
            </p:cNvSpPr>
            <p:nvPr/>
          </p:nvSpPr>
          <p:spPr bwMode="auto">
            <a:xfrm>
              <a:off x="3842" y="2303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     เจ้าหนี้</a:t>
              </a:r>
              <a:endParaRPr lang="en-US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14" name="Rectangle 26"/>
            <p:cNvSpPr>
              <a:spLocks noChangeArrowheads="1"/>
            </p:cNvSpPr>
            <p:nvPr/>
          </p:nvSpPr>
          <p:spPr bwMode="auto">
            <a:xfrm>
              <a:off x="2964" y="2303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50,000</a:t>
              </a:r>
            </a:p>
          </p:txBody>
        </p:sp>
        <p:sp>
          <p:nvSpPr>
            <p:cNvPr id="89115" name="Rectangle 27"/>
            <p:cNvSpPr>
              <a:spLocks noChangeArrowheads="1"/>
            </p:cNvSpPr>
            <p:nvPr/>
          </p:nvSpPr>
          <p:spPr bwMode="auto">
            <a:xfrm>
              <a:off x="484" y="2303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ลูกหนี้</a:t>
              </a:r>
            </a:p>
          </p:txBody>
        </p:sp>
        <p:sp>
          <p:nvSpPr>
            <p:cNvPr id="89116" name="Rectangle 28"/>
            <p:cNvSpPr>
              <a:spLocks noChangeArrowheads="1"/>
            </p:cNvSpPr>
            <p:nvPr/>
          </p:nvSpPr>
          <p:spPr bwMode="auto">
            <a:xfrm>
              <a:off x="6320" y="1939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17" name="Rectangle 29"/>
            <p:cNvSpPr>
              <a:spLocks noChangeArrowheads="1"/>
            </p:cNvSpPr>
            <p:nvPr/>
          </p:nvSpPr>
          <p:spPr bwMode="auto">
            <a:xfrm>
              <a:off x="3842" y="1939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หนี้สิน:</a:t>
              </a:r>
            </a:p>
          </p:txBody>
        </p:sp>
        <p:sp>
          <p:nvSpPr>
            <p:cNvPr id="89118" name="Rectangle 30"/>
            <p:cNvSpPr>
              <a:spLocks noChangeArrowheads="1"/>
            </p:cNvSpPr>
            <p:nvPr/>
          </p:nvSpPr>
          <p:spPr bwMode="auto">
            <a:xfrm>
              <a:off x="2964" y="1939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89119" name="Rectangle 31"/>
            <p:cNvSpPr>
              <a:spLocks noChangeArrowheads="1"/>
            </p:cNvSpPr>
            <p:nvPr/>
          </p:nvSpPr>
          <p:spPr bwMode="auto">
            <a:xfrm>
              <a:off x="484" y="1939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เงินสด</a:t>
              </a:r>
            </a:p>
          </p:txBody>
        </p:sp>
        <p:sp>
          <p:nvSpPr>
            <p:cNvPr id="89120" name="Rectangle 32"/>
            <p:cNvSpPr>
              <a:spLocks noChangeArrowheads="1"/>
            </p:cNvSpPr>
            <p:nvPr/>
          </p:nvSpPr>
          <p:spPr bwMode="auto">
            <a:xfrm>
              <a:off x="6320" y="1575"/>
              <a:ext cx="87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บาท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21" name="Rectangle 33"/>
            <p:cNvSpPr>
              <a:spLocks noChangeArrowheads="1"/>
            </p:cNvSpPr>
            <p:nvPr/>
          </p:nvSpPr>
          <p:spPr bwMode="auto">
            <a:xfrm>
              <a:off x="3842" y="1575"/>
              <a:ext cx="24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22" name="Rectangle 34"/>
            <p:cNvSpPr>
              <a:spLocks noChangeArrowheads="1"/>
            </p:cNvSpPr>
            <p:nvPr/>
          </p:nvSpPr>
          <p:spPr bwMode="auto">
            <a:xfrm>
              <a:off x="2964" y="1575"/>
              <a:ext cx="87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บาท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23" name="Rectangle 35"/>
            <p:cNvSpPr>
              <a:spLocks noChangeArrowheads="1"/>
            </p:cNvSpPr>
            <p:nvPr/>
          </p:nvSpPr>
          <p:spPr bwMode="auto">
            <a:xfrm>
              <a:off x="484" y="1575"/>
              <a:ext cx="24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9124" name="Line 36"/>
            <p:cNvSpPr>
              <a:spLocks noChangeShapeType="1"/>
            </p:cNvSpPr>
            <p:nvPr/>
          </p:nvSpPr>
          <p:spPr bwMode="auto">
            <a:xfrm>
              <a:off x="484" y="119"/>
              <a:ext cx="671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25" name="Line 37"/>
            <p:cNvSpPr>
              <a:spLocks noChangeShapeType="1"/>
            </p:cNvSpPr>
            <p:nvPr/>
          </p:nvSpPr>
          <p:spPr bwMode="auto">
            <a:xfrm>
              <a:off x="484" y="4123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26" name="Line 38"/>
            <p:cNvSpPr>
              <a:spLocks noChangeShapeType="1"/>
            </p:cNvSpPr>
            <p:nvPr/>
          </p:nvSpPr>
          <p:spPr bwMode="auto">
            <a:xfrm>
              <a:off x="484" y="119"/>
              <a:ext cx="0" cy="72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27" name="Line 39"/>
            <p:cNvSpPr>
              <a:spLocks noChangeShapeType="1"/>
            </p:cNvSpPr>
            <p:nvPr/>
          </p:nvSpPr>
          <p:spPr bwMode="auto">
            <a:xfrm>
              <a:off x="7197" y="119"/>
              <a:ext cx="0" cy="72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28" name="Line 40"/>
            <p:cNvSpPr>
              <a:spLocks noChangeShapeType="1"/>
            </p:cNvSpPr>
            <p:nvPr/>
          </p:nvSpPr>
          <p:spPr bwMode="auto">
            <a:xfrm>
              <a:off x="3842" y="1211"/>
              <a:ext cx="0" cy="2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29" name="Line 41"/>
            <p:cNvSpPr>
              <a:spLocks noChangeShapeType="1"/>
            </p:cNvSpPr>
            <p:nvPr/>
          </p:nvSpPr>
          <p:spPr bwMode="auto">
            <a:xfrm>
              <a:off x="484" y="121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0" name="Line 42"/>
            <p:cNvSpPr>
              <a:spLocks noChangeShapeType="1"/>
            </p:cNvSpPr>
            <p:nvPr/>
          </p:nvSpPr>
          <p:spPr bwMode="auto">
            <a:xfrm>
              <a:off x="484" y="84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1" name="Line 43"/>
            <p:cNvSpPr>
              <a:spLocks noChangeShapeType="1"/>
            </p:cNvSpPr>
            <p:nvPr/>
          </p:nvSpPr>
          <p:spPr bwMode="auto">
            <a:xfrm>
              <a:off x="7197" y="121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2" name="Line 44"/>
            <p:cNvSpPr>
              <a:spLocks noChangeShapeType="1"/>
            </p:cNvSpPr>
            <p:nvPr/>
          </p:nvSpPr>
          <p:spPr bwMode="auto">
            <a:xfrm>
              <a:off x="7197" y="84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3" name="Line 45"/>
            <p:cNvSpPr>
              <a:spLocks noChangeShapeType="1"/>
            </p:cNvSpPr>
            <p:nvPr/>
          </p:nvSpPr>
          <p:spPr bwMode="auto">
            <a:xfrm>
              <a:off x="484" y="1211"/>
              <a:ext cx="67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4" name="Line 46"/>
            <p:cNvSpPr>
              <a:spLocks noChangeShapeType="1"/>
            </p:cNvSpPr>
            <p:nvPr/>
          </p:nvSpPr>
          <p:spPr bwMode="auto">
            <a:xfrm>
              <a:off x="484" y="1575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5" name="Line 47"/>
            <p:cNvSpPr>
              <a:spLocks noChangeShapeType="1"/>
            </p:cNvSpPr>
            <p:nvPr/>
          </p:nvSpPr>
          <p:spPr bwMode="auto">
            <a:xfrm>
              <a:off x="484" y="193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6" name="Line 48"/>
            <p:cNvSpPr>
              <a:spLocks noChangeShapeType="1"/>
            </p:cNvSpPr>
            <p:nvPr/>
          </p:nvSpPr>
          <p:spPr bwMode="auto">
            <a:xfrm>
              <a:off x="484" y="157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7" name="Line 49"/>
            <p:cNvSpPr>
              <a:spLocks noChangeShapeType="1"/>
            </p:cNvSpPr>
            <p:nvPr/>
          </p:nvSpPr>
          <p:spPr bwMode="auto">
            <a:xfrm>
              <a:off x="7197" y="193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8" name="Line 50"/>
            <p:cNvSpPr>
              <a:spLocks noChangeShapeType="1"/>
            </p:cNvSpPr>
            <p:nvPr/>
          </p:nvSpPr>
          <p:spPr bwMode="auto">
            <a:xfrm>
              <a:off x="7197" y="157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39" name="Line 51"/>
            <p:cNvSpPr>
              <a:spLocks noChangeShapeType="1"/>
            </p:cNvSpPr>
            <p:nvPr/>
          </p:nvSpPr>
          <p:spPr bwMode="auto">
            <a:xfrm>
              <a:off x="484" y="1939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0" name="Line 52"/>
            <p:cNvSpPr>
              <a:spLocks noChangeShapeType="1"/>
            </p:cNvSpPr>
            <p:nvPr/>
          </p:nvSpPr>
          <p:spPr bwMode="auto">
            <a:xfrm>
              <a:off x="484" y="230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1" name="Line 53"/>
            <p:cNvSpPr>
              <a:spLocks noChangeShapeType="1"/>
            </p:cNvSpPr>
            <p:nvPr/>
          </p:nvSpPr>
          <p:spPr bwMode="auto">
            <a:xfrm>
              <a:off x="7197" y="230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2" name="Line 54"/>
            <p:cNvSpPr>
              <a:spLocks noChangeShapeType="1"/>
            </p:cNvSpPr>
            <p:nvPr/>
          </p:nvSpPr>
          <p:spPr bwMode="auto">
            <a:xfrm>
              <a:off x="484" y="2303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3" name="Line 55"/>
            <p:cNvSpPr>
              <a:spLocks noChangeShapeType="1"/>
            </p:cNvSpPr>
            <p:nvPr/>
          </p:nvSpPr>
          <p:spPr bwMode="auto">
            <a:xfrm>
              <a:off x="484" y="266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4" name="Line 56"/>
            <p:cNvSpPr>
              <a:spLocks noChangeShapeType="1"/>
            </p:cNvSpPr>
            <p:nvPr/>
          </p:nvSpPr>
          <p:spPr bwMode="auto">
            <a:xfrm>
              <a:off x="7197" y="266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5" name="Line 57"/>
            <p:cNvSpPr>
              <a:spLocks noChangeShapeType="1"/>
            </p:cNvSpPr>
            <p:nvPr/>
          </p:nvSpPr>
          <p:spPr bwMode="auto">
            <a:xfrm>
              <a:off x="484" y="2667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6" name="Line 58"/>
            <p:cNvSpPr>
              <a:spLocks noChangeShapeType="1"/>
            </p:cNvSpPr>
            <p:nvPr/>
          </p:nvSpPr>
          <p:spPr bwMode="auto">
            <a:xfrm>
              <a:off x="484" y="303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7" name="Line 59"/>
            <p:cNvSpPr>
              <a:spLocks noChangeShapeType="1"/>
            </p:cNvSpPr>
            <p:nvPr/>
          </p:nvSpPr>
          <p:spPr bwMode="auto">
            <a:xfrm>
              <a:off x="7197" y="303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8" name="Line 60"/>
            <p:cNvSpPr>
              <a:spLocks noChangeShapeType="1"/>
            </p:cNvSpPr>
            <p:nvPr/>
          </p:nvSpPr>
          <p:spPr bwMode="auto">
            <a:xfrm>
              <a:off x="484" y="3031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49" name="Line 61"/>
            <p:cNvSpPr>
              <a:spLocks noChangeShapeType="1"/>
            </p:cNvSpPr>
            <p:nvPr/>
          </p:nvSpPr>
          <p:spPr bwMode="auto">
            <a:xfrm>
              <a:off x="484" y="339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0" name="Line 62"/>
            <p:cNvSpPr>
              <a:spLocks noChangeShapeType="1"/>
            </p:cNvSpPr>
            <p:nvPr/>
          </p:nvSpPr>
          <p:spPr bwMode="auto">
            <a:xfrm>
              <a:off x="7197" y="339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1" name="Line 63"/>
            <p:cNvSpPr>
              <a:spLocks noChangeShapeType="1"/>
            </p:cNvSpPr>
            <p:nvPr/>
          </p:nvSpPr>
          <p:spPr bwMode="auto">
            <a:xfrm>
              <a:off x="484" y="3395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2" name="Line 64"/>
            <p:cNvSpPr>
              <a:spLocks noChangeShapeType="1"/>
            </p:cNvSpPr>
            <p:nvPr/>
          </p:nvSpPr>
          <p:spPr bwMode="auto">
            <a:xfrm>
              <a:off x="484" y="375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3" name="Line 65"/>
            <p:cNvSpPr>
              <a:spLocks noChangeShapeType="1"/>
            </p:cNvSpPr>
            <p:nvPr/>
          </p:nvSpPr>
          <p:spPr bwMode="auto">
            <a:xfrm>
              <a:off x="7197" y="375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4" name="Line 66"/>
            <p:cNvSpPr>
              <a:spLocks noChangeShapeType="1"/>
            </p:cNvSpPr>
            <p:nvPr/>
          </p:nvSpPr>
          <p:spPr bwMode="auto">
            <a:xfrm>
              <a:off x="484" y="3759"/>
              <a:ext cx="6713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5" name="Line 67"/>
            <p:cNvSpPr>
              <a:spLocks noChangeShapeType="1"/>
            </p:cNvSpPr>
            <p:nvPr/>
          </p:nvSpPr>
          <p:spPr bwMode="auto">
            <a:xfrm>
              <a:off x="7197" y="375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6" name="Line 68"/>
            <p:cNvSpPr>
              <a:spLocks noChangeShapeType="1"/>
            </p:cNvSpPr>
            <p:nvPr/>
          </p:nvSpPr>
          <p:spPr bwMode="auto">
            <a:xfrm>
              <a:off x="2964" y="4123"/>
              <a:ext cx="87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7" name="Line 69"/>
            <p:cNvSpPr>
              <a:spLocks noChangeShapeType="1"/>
            </p:cNvSpPr>
            <p:nvPr/>
          </p:nvSpPr>
          <p:spPr bwMode="auto">
            <a:xfrm>
              <a:off x="3842" y="4123"/>
              <a:ext cx="24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8" name="Line 70"/>
            <p:cNvSpPr>
              <a:spLocks noChangeShapeType="1"/>
            </p:cNvSpPr>
            <p:nvPr/>
          </p:nvSpPr>
          <p:spPr bwMode="auto">
            <a:xfrm>
              <a:off x="6320" y="4123"/>
              <a:ext cx="87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59" name="Line 71"/>
            <p:cNvSpPr>
              <a:spLocks noChangeShapeType="1"/>
            </p:cNvSpPr>
            <p:nvPr/>
          </p:nvSpPr>
          <p:spPr bwMode="auto">
            <a:xfrm>
              <a:off x="2964" y="3759"/>
              <a:ext cx="87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60" name="Line 72"/>
            <p:cNvSpPr>
              <a:spLocks noChangeShapeType="1"/>
            </p:cNvSpPr>
            <p:nvPr/>
          </p:nvSpPr>
          <p:spPr bwMode="auto">
            <a:xfrm>
              <a:off x="6320" y="3759"/>
              <a:ext cx="87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61" name="Line 73"/>
            <p:cNvSpPr>
              <a:spLocks noChangeShapeType="1"/>
            </p:cNvSpPr>
            <p:nvPr/>
          </p:nvSpPr>
          <p:spPr bwMode="auto">
            <a:xfrm>
              <a:off x="2962" y="4107"/>
              <a:ext cx="87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62" name="Line 74"/>
            <p:cNvSpPr>
              <a:spLocks noChangeShapeType="1"/>
            </p:cNvSpPr>
            <p:nvPr/>
          </p:nvSpPr>
          <p:spPr bwMode="auto">
            <a:xfrm>
              <a:off x="3978" y="4259"/>
              <a:ext cx="24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63" name="Line 75"/>
            <p:cNvSpPr>
              <a:spLocks noChangeShapeType="1"/>
            </p:cNvSpPr>
            <p:nvPr/>
          </p:nvSpPr>
          <p:spPr bwMode="auto">
            <a:xfrm>
              <a:off x="6320" y="4107"/>
              <a:ext cx="87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164" name="Line 76"/>
            <p:cNvSpPr>
              <a:spLocks noChangeShapeType="1"/>
            </p:cNvSpPr>
            <p:nvPr/>
          </p:nvSpPr>
          <p:spPr bwMode="auto">
            <a:xfrm>
              <a:off x="6320" y="3030"/>
              <a:ext cx="87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89171" name="Oval 83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11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89172" name="Oval 84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65563" y="1412875"/>
            <a:ext cx="48958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h-TH" altLang="th-TH">
                <a:solidFill>
                  <a:srgbClr val="000066"/>
                </a:solidFill>
              </a:rPr>
              <a:t>รายได้ (Revenues)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h-TH" altLang="th-TH">
                <a:solidFill>
                  <a:srgbClr val="000066"/>
                </a:solidFill>
              </a:rPr>
              <a:t>ค่าใช้จ่าย (Expenses)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2568575" y="146050"/>
            <a:ext cx="6985000" cy="762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1pPr>
            <a:lvl2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2pPr>
            <a:lvl3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3pPr>
            <a:lvl4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4pPr>
            <a:lvl5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altLang="th-TH" sz="4000">
                <a:solidFill>
                  <a:schemeClr val="tx1"/>
                </a:solidFill>
              </a:rPr>
              <a:t>งบกำไรขาดทุน </a:t>
            </a:r>
            <a:r>
              <a:rPr lang="en-US" altLang="th-TH" sz="4000">
                <a:solidFill>
                  <a:schemeClr val="tx1"/>
                </a:solidFill>
              </a:rPr>
              <a:t>(I</a:t>
            </a:r>
            <a:r>
              <a:rPr lang="th-TH" altLang="th-TH" sz="4000">
                <a:solidFill>
                  <a:schemeClr val="tx1"/>
                </a:solidFill>
              </a:rPr>
              <a:t>ncome Statement</a:t>
            </a:r>
            <a:r>
              <a:rPr lang="en-US" altLang="th-TH" sz="4000">
                <a:solidFill>
                  <a:schemeClr val="tx1"/>
                </a:solidFill>
              </a:rPr>
              <a:t>)</a:t>
            </a:r>
            <a:endParaRPr lang="th-TH" altLang="th-TH" sz="4000">
              <a:solidFill>
                <a:schemeClr val="tx1"/>
              </a:solidFill>
            </a:endParaRPr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12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2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grpSp>
        <p:nvGrpSpPr>
          <p:cNvPr id="86191" name="Group 175"/>
          <p:cNvGrpSpPr>
            <a:grpSpLocks/>
          </p:cNvGrpSpPr>
          <p:nvPr/>
        </p:nvGrpSpPr>
        <p:grpSpPr bwMode="auto">
          <a:xfrm>
            <a:off x="2281238" y="188913"/>
            <a:ext cx="7632700" cy="6356350"/>
            <a:chOff x="1437" y="119"/>
            <a:chExt cx="4808" cy="4004"/>
          </a:xfrm>
        </p:grpSpPr>
        <p:sp>
          <p:nvSpPr>
            <p:cNvPr id="86116" name="Rectangle 100"/>
            <p:cNvSpPr>
              <a:spLocks noChangeArrowheads="1"/>
            </p:cNvSpPr>
            <p:nvPr/>
          </p:nvSpPr>
          <p:spPr bwMode="auto">
            <a:xfrm>
              <a:off x="1437" y="119"/>
              <a:ext cx="480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ร้านอนัตตา</a:t>
              </a:r>
            </a:p>
          </p:txBody>
        </p:sp>
        <p:sp>
          <p:nvSpPr>
            <p:cNvPr id="86111" name="Rectangle 95"/>
            <p:cNvSpPr>
              <a:spLocks noChangeArrowheads="1"/>
            </p:cNvSpPr>
            <p:nvPr/>
          </p:nvSpPr>
          <p:spPr bwMode="auto">
            <a:xfrm>
              <a:off x="1437" y="483"/>
              <a:ext cx="480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งบกำไรขาดทุน สำหรับปีสิ้นสุด </a:t>
              </a:r>
              <a:r>
                <a:rPr lang="en-US" altLang="th-TH" sz="3200">
                  <a:solidFill>
                    <a:srgbClr val="000066"/>
                  </a:solidFill>
                </a:rPr>
                <a:t>31 </a:t>
              </a:r>
              <a:r>
                <a:rPr lang="th-TH" altLang="th-TH" sz="3200">
                  <a:solidFill>
                    <a:srgbClr val="000066"/>
                  </a:solidFill>
                </a:rPr>
                <a:t>ธันวาคม </a:t>
              </a:r>
              <a:r>
                <a:rPr lang="en-US" altLang="th-TH" sz="3200">
                  <a:solidFill>
                    <a:srgbClr val="000066"/>
                  </a:solidFill>
                </a:rPr>
                <a:t>2548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100" name="Rectangle 84"/>
            <p:cNvSpPr>
              <a:spLocks noChangeArrowheads="1"/>
            </p:cNvSpPr>
            <p:nvPr/>
          </p:nvSpPr>
          <p:spPr bwMode="auto">
            <a:xfrm>
              <a:off x="5441" y="3759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100,000</a:t>
              </a:r>
            </a:p>
          </p:txBody>
        </p:sp>
        <p:sp>
          <p:nvSpPr>
            <p:cNvPr id="86099" name="Rectangle 83"/>
            <p:cNvSpPr>
              <a:spLocks noChangeArrowheads="1"/>
            </p:cNvSpPr>
            <p:nvPr/>
          </p:nvSpPr>
          <p:spPr bwMode="auto">
            <a:xfrm>
              <a:off x="5177" y="3759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98" name="Rectangle 82"/>
            <p:cNvSpPr>
              <a:spLocks noChangeArrowheads="1"/>
            </p:cNvSpPr>
            <p:nvPr/>
          </p:nvSpPr>
          <p:spPr bwMode="auto">
            <a:xfrm>
              <a:off x="4316" y="3759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97" name="Rectangle 81"/>
            <p:cNvSpPr>
              <a:spLocks noChangeArrowheads="1"/>
            </p:cNvSpPr>
            <p:nvPr/>
          </p:nvSpPr>
          <p:spPr bwMode="auto">
            <a:xfrm>
              <a:off x="1437" y="3759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กำไรสุทธิ</a:t>
              </a:r>
            </a:p>
          </p:txBody>
        </p:sp>
        <p:sp>
          <p:nvSpPr>
            <p:cNvPr id="86096" name="Rectangle 80"/>
            <p:cNvSpPr>
              <a:spLocks noChangeArrowheads="1"/>
            </p:cNvSpPr>
            <p:nvPr/>
          </p:nvSpPr>
          <p:spPr bwMode="auto">
            <a:xfrm>
              <a:off x="5441" y="3395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700,000</a:t>
              </a:r>
            </a:p>
          </p:txBody>
        </p:sp>
        <p:sp>
          <p:nvSpPr>
            <p:cNvPr id="86095" name="Rectangle 79"/>
            <p:cNvSpPr>
              <a:spLocks noChangeArrowheads="1"/>
            </p:cNvSpPr>
            <p:nvPr/>
          </p:nvSpPr>
          <p:spPr bwMode="auto">
            <a:xfrm>
              <a:off x="5177" y="3395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94" name="Rectangle 78"/>
            <p:cNvSpPr>
              <a:spLocks noChangeArrowheads="1"/>
            </p:cNvSpPr>
            <p:nvPr/>
          </p:nvSpPr>
          <p:spPr bwMode="auto">
            <a:xfrm>
              <a:off x="4316" y="3395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30,000</a:t>
              </a:r>
            </a:p>
          </p:txBody>
        </p:sp>
        <p:sp>
          <p:nvSpPr>
            <p:cNvPr id="86093" name="Rectangle 77"/>
            <p:cNvSpPr>
              <a:spLocks noChangeArrowheads="1"/>
            </p:cNvSpPr>
            <p:nvPr/>
          </p:nvSpPr>
          <p:spPr bwMode="auto">
            <a:xfrm>
              <a:off x="1437" y="3395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     ค่าเสื่อมราคาอุปกรณ์ซ่อม</a:t>
              </a:r>
            </a:p>
          </p:txBody>
        </p:sp>
        <p:sp>
          <p:nvSpPr>
            <p:cNvPr id="86092" name="Rectangle 76"/>
            <p:cNvSpPr>
              <a:spLocks noChangeArrowheads="1"/>
            </p:cNvSpPr>
            <p:nvPr/>
          </p:nvSpPr>
          <p:spPr bwMode="auto">
            <a:xfrm>
              <a:off x="5441" y="3031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91" name="Rectangle 75"/>
            <p:cNvSpPr>
              <a:spLocks noChangeArrowheads="1"/>
            </p:cNvSpPr>
            <p:nvPr/>
          </p:nvSpPr>
          <p:spPr bwMode="auto">
            <a:xfrm>
              <a:off x="5177" y="3031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90" name="Rectangle 74"/>
            <p:cNvSpPr>
              <a:spLocks noChangeArrowheads="1"/>
            </p:cNvSpPr>
            <p:nvPr/>
          </p:nvSpPr>
          <p:spPr bwMode="auto">
            <a:xfrm>
              <a:off x="4316" y="3031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130,000</a:t>
              </a:r>
            </a:p>
          </p:txBody>
        </p:sp>
        <p:sp>
          <p:nvSpPr>
            <p:cNvPr id="86089" name="Rectangle 73"/>
            <p:cNvSpPr>
              <a:spLocks noChangeArrowheads="1"/>
            </p:cNvSpPr>
            <p:nvPr/>
          </p:nvSpPr>
          <p:spPr bwMode="auto">
            <a:xfrm>
              <a:off x="1437" y="3031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     ค่าสาธารณูปโภค</a:t>
              </a:r>
            </a:p>
          </p:txBody>
        </p:sp>
        <p:sp>
          <p:nvSpPr>
            <p:cNvPr id="86088" name="Rectangle 72"/>
            <p:cNvSpPr>
              <a:spLocks noChangeArrowheads="1"/>
            </p:cNvSpPr>
            <p:nvPr/>
          </p:nvSpPr>
          <p:spPr bwMode="auto">
            <a:xfrm>
              <a:off x="5441" y="2667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87" name="Rectangle 71"/>
            <p:cNvSpPr>
              <a:spLocks noChangeArrowheads="1"/>
            </p:cNvSpPr>
            <p:nvPr/>
          </p:nvSpPr>
          <p:spPr bwMode="auto">
            <a:xfrm>
              <a:off x="5177" y="2667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86" name="Rectangle 70"/>
            <p:cNvSpPr>
              <a:spLocks noChangeArrowheads="1"/>
            </p:cNvSpPr>
            <p:nvPr/>
          </p:nvSpPr>
          <p:spPr bwMode="auto">
            <a:xfrm>
              <a:off x="4316" y="2667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240,000</a:t>
              </a:r>
            </a:p>
          </p:txBody>
        </p:sp>
        <p:sp>
          <p:nvSpPr>
            <p:cNvPr id="86085" name="Rectangle 69"/>
            <p:cNvSpPr>
              <a:spLocks noChangeArrowheads="1"/>
            </p:cNvSpPr>
            <p:nvPr/>
          </p:nvSpPr>
          <p:spPr bwMode="auto">
            <a:xfrm>
              <a:off x="1437" y="2667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     ค่าเช่าร้าน</a:t>
              </a:r>
            </a:p>
          </p:txBody>
        </p:sp>
        <p:sp>
          <p:nvSpPr>
            <p:cNvPr id="86084" name="Rectangle 68"/>
            <p:cNvSpPr>
              <a:spLocks noChangeArrowheads="1"/>
            </p:cNvSpPr>
            <p:nvPr/>
          </p:nvSpPr>
          <p:spPr bwMode="auto">
            <a:xfrm>
              <a:off x="5441" y="2303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83" name="Rectangle 67"/>
            <p:cNvSpPr>
              <a:spLocks noChangeArrowheads="1"/>
            </p:cNvSpPr>
            <p:nvPr/>
          </p:nvSpPr>
          <p:spPr bwMode="auto">
            <a:xfrm>
              <a:off x="5177" y="2303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82" name="Rectangle 66"/>
            <p:cNvSpPr>
              <a:spLocks noChangeArrowheads="1"/>
            </p:cNvSpPr>
            <p:nvPr/>
          </p:nvSpPr>
          <p:spPr bwMode="auto">
            <a:xfrm>
              <a:off x="4316" y="2303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200,000</a:t>
              </a:r>
            </a:p>
          </p:txBody>
        </p:sp>
        <p:sp>
          <p:nvSpPr>
            <p:cNvPr id="86081" name="Rectangle 65"/>
            <p:cNvSpPr>
              <a:spLocks noChangeArrowheads="1"/>
            </p:cNvSpPr>
            <p:nvPr/>
          </p:nvSpPr>
          <p:spPr bwMode="auto">
            <a:xfrm>
              <a:off x="1437" y="2303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     ค่าวัสดุซ่อมที่ใช้ไป</a:t>
              </a:r>
            </a:p>
          </p:txBody>
        </p:sp>
        <p:sp>
          <p:nvSpPr>
            <p:cNvPr id="86080" name="Rectangle 64"/>
            <p:cNvSpPr>
              <a:spLocks noChangeArrowheads="1"/>
            </p:cNvSpPr>
            <p:nvPr/>
          </p:nvSpPr>
          <p:spPr bwMode="auto">
            <a:xfrm>
              <a:off x="5441" y="1939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79" name="Rectangle 63"/>
            <p:cNvSpPr>
              <a:spLocks noChangeArrowheads="1"/>
            </p:cNvSpPr>
            <p:nvPr/>
          </p:nvSpPr>
          <p:spPr bwMode="auto">
            <a:xfrm>
              <a:off x="5177" y="1939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78" name="Rectangle 62"/>
            <p:cNvSpPr>
              <a:spLocks noChangeArrowheads="1"/>
            </p:cNvSpPr>
            <p:nvPr/>
          </p:nvSpPr>
          <p:spPr bwMode="auto">
            <a:xfrm>
              <a:off x="4316" y="1939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100,000</a:t>
              </a:r>
            </a:p>
          </p:txBody>
        </p:sp>
        <p:sp>
          <p:nvSpPr>
            <p:cNvPr id="86077" name="Rectangle 61"/>
            <p:cNvSpPr>
              <a:spLocks noChangeArrowheads="1"/>
            </p:cNvSpPr>
            <p:nvPr/>
          </p:nvSpPr>
          <p:spPr bwMode="auto">
            <a:xfrm>
              <a:off x="1437" y="1939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     เงินเดือน</a:t>
              </a:r>
            </a:p>
          </p:txBody>
        </p:sp>
        <p:sp>
          <p:nvSpPr>
            <p:cNvPr id="86076" name="Rectangle 60"/>
            <p:cNvSpPr>
              <a:spLocks noChangeArrowheads="1"/>
            </p:cNvSpPr>
            <p:nvPr/>
          </p:nvSpPr>
          <p:spPr bwMode="auto">
            <a:xfrm>
              <a:off x="5441" y="1575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75" name="Rectangle 59"/>
            <p:cNvSpPr>
              <a:spLocks noChangeArrowheads="1"/>
            </p:cNvSpPr>
            <p:nvPr/>
          </p:nvSpPr>
          <p:spPr bwMode="auto">
            <a:xfrm>
              <a:off x="5177" y="1575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74" name="Rectangle 58"/>
            <p:cNvSpPr>
              <a:spLocks noChangeArrowheads="1"/>
            </p:cNvSpPr>
            <p:nvPr/>
          </p:nvSpPr>
          <p:spPr bwMode="auto">
            <a:xfrm>
              <a:off x="4316" y="1575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73" name="Rectangle 57"/>
            <p:cNvSpPr>
              <a:spLocks noChangeArrowheads="1"/>
            </p:cNvSpPr>
            <p:nvPr/>
          </p:nvSpPr>
          <p:spPr bwMode="auto">
            <a:xfrm>
              <a:off x="1437" y="1575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ค่าใช้จ่าย:</a:t>
              </a:r>
            </a:p>
          </p:txBody>
        </p:sp>
        <p:sp>
          <p:nvSpPr>
            <p:cNvPr id="86072" name="Rectangle 56"/>
            <p:cNvSpPr>
              <a:spLocks noChangeArrowheads="1"/>
            </p:cNvSpPr>
            <p:nvPr/>
          </p:nvSpPr>
          <p:spPr bwMode="auto">
            <a:xfrm>
              <a:off x="5441" y="1211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800,000</a:t>
              </a:r>
            </a:p>
          </p:txBody>
        </p:sp>
        <p:sp>
          <p:nvSpPr>
            <p:cNvPr id="86071" name="Rectangle 55"/>
            <p:cNvSpPr>
              <a:spLocks noChangeArrowheads="1"/>
            </p:cNvSpPr>
            <p:nvPr/>
          </p:nvSpPr>
          <p:spPr bwMode="auto">
            <a:xfrm>
              <a:off x="5177" y="1211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70" name="Rectangle 54"/>
            <p:cNvSpPr>
              <a:spLocks noChangeArrowheads="1"/>
            </p:cNvSpPr>
            <p:nvPr/>
          </p:nvSpPr>
          <p:spPr bwMode="auto">
            <a:xfrm>
              <a:off x="4316" y="1211"/>
              <a:ext cx="8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69" name="Rectangle 53"/>
            <p:cNvSpPr>
              <a:spLocks noChangeArrowheads="1"/>
            </p:cNvSpPr>
            <p:nvPr/>
          </p:nvSpPr>
          <p:spPr bwMode="auto">
            <a:xfrm>
              <a:off x="1437" y="1211"/>
              <a:ext cx="287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fontAlgn="t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รายได้ค่าซ่อมรถ</a:t>
              </a:r>
            </a:p>
          </p:txBody>
        </p:sp>
        <p:sp>
          <p:nvSpPr>
            <p:cNvPr id="86064" name="Rectangle 48"/>
            <p:cNvSpPr>
              <a:spLocks noChangeArrowheads="1"/>
            </p:cNvSpPr>
            <p:nvPr/>
          </p:nvSpPr>
          <p:spPr bwMode="auto">
            <a:xfrm>
              <a:off x="5441" y="847"/>
              <a:ext cx="80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fontAlgn="t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บาท</a:t>
              </a: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63" name="Rectangle 47"/>
            <p:cNvSpPr>
              <a:spLocks noChangeArrowheads="1"/>
            </p:cNvSpPr>
            <p:nvPr/>
          </p:nvSpPr>
          <p:spPr bwMode="auto">
            <a:xfrm>
              <a:off x="5177" y="847"/>
              <a:ext cx="2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62" name="Rectangle 46"/>
            <p:cNvSpPr>
              <a:spLocks noChangeArrowheads="1"/>
            </p:cNvSpPr>
            <p:nvPr/>
          </p:nvSpPr>
          <p:spPr bwMode="auto">
            <a:xfrm>
              <a:off x="4201" y="847"/>
              <a:ext cx="976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061" name="Rectangle 45"/>
            <p:cNvSpPr>
              <a:spLocks noChangeArrowheads="1"/>
            </p:cNvSpPr>
            <p:nvPr/>
          </p:nvSpPr>
          <p:spPr bwMode="auto">
            <a:xfrm>
              <a:off x="1437" y="847"/>
              <a:ext cx="276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>
                <a:buFontTx/>
                <a:buNone/>
              </a:pPr>
              <a:endParaRPr lang="th-TH" altLang="th-TH" sz="3200">
                <a:solidFill>
                  <a:srgbClr val="000066"/>
                </a:solidFill>
              </a:endParaRPr>
            </a:p>
          </p:txBody>
        </p:sp>
        <p:sp>
          <p:nvSpPr>
            <p:cNvPr id="86101" name="Line 85"/>
            <p:cNvSpPr>
              <a:spLocks noChangeShapeType="1"/>
            </p:cNvSpPr>
            <p:nvPr/>
          </p:nvSpPr>
          <p:spPr bwMode="auto">
            <a:xfrm>
              <a:off x="1437" y="119"/>
              <a:ext cx="480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>
              <a:off x="1437" y="4123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03" name="Line 87"/>
            <p:cNvSpPr>
              <a:spLocks noChangeShapeType="1"/>
            </p:cNvSpPr>
            <p:nvPr/>
          </p:nvSpPr>
          <p:spPr bwMode="auto">
            <a:xfrm>
              <a:off x="1437" y="11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04" name="Line 88"/>
            <p:cNvSpPr>
              <a:spLocks noChangeShapeType="1"/>
            </p:cNvSpPr>
            <p:nvPr/>
          </p:nvSpPr>
          <p:spPr bwMode="auto">
            <a:xfrm>
              <a:off x="6245" y="11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24" name="Line 108"/>
            <p:cNvSpPr>
              <a:spLocks noChangeShapeType="1"/>
            </p:cNvSpPr>
            <p:nvPr/>
          </p:nvSpPr>
          <p:spPr bwMode="auto">
            <a:xfrm>
              <a:off x="1437" y="84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25" name="Line 109"/>
            <p:cNvSpPr>
              <a:spLocks noChangeShapeType="1"/>
            </p:cNvSpPr>
            <p:nvPr/>
          </p:nvSpPr>
          <p:spPr bwMode="auto">
            <a:xfrm>
              <a:off x="1437" y="48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26" name="Line 110"/>
            <p:cNvSpPr>
              <a:spLocks noChangeShapeType="1"/>
            </p:cNvSpPr>
            <p:nvPr/>
          </p:nvSpPr>
          <p:spPr bwMode="auto">
            <a:xfrm>
              <a:off x="6245" y="84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27" name="Line 111"/>
            <p:cNvSpPr>
              <a:spLocks noChangeShapeType="1"/>
            </p:cNvSpPr>
            <p:nvPr/>
          </p:nvSpPr>
          <p:spPr bwMode="auto">
            <a:xfrm>
              <a:off x="6245" y="48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28" name="Line 112"/>
            <p:cNvSpPr>
              <a:spLocks noChangeShapeType="1"/>
            </p:cNvSpPr>
            <p:nvPr/>
          </p:nvSpPr>
          <p:spPr bwMode="auto">
            <a:xfrm>
              <a:off x="1437" y="847"/>
              <a:ext cx="480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34" name="Line 118"/>
            <p:cNvSpPr>
              <a:spLocks noChangeShapeType="1"/>
            </p:cNvSpPr>
            <p:nvPr/>
          </p:nvSpPr>
          <p:spPr bwMode="auto">
            <a:xfrm>
              <a:off x="1437" y="1211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35" name="Line 119"/>
            <p:cNvSpPr>
              <a:spLocks noChangeShapeType="1"/>
            </p:cNvSpPr>
            <p:nvPr/>
          </p:nvSpPr>
          <p:spPr bwMode="auto">
            <a:xfrm>
              <a:off x="1437" y="157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36" name="Line 120"/>
            <p:cNvSpPr>
              <a:spLocks noChangeShapeType="1"/>
            </p:cNvSpPr>
            <p:nvPr/>
          </p:nvSpPr>
          <p:spPr bwMode="auto">
            <a:xfrm>
              <a:off x="1437" y="121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0" name="Line 124"/>
            <p:cNvSpPr>
              <a:spLocks noChangeShapeType="1"/>
            </p:cNvSpPr>
            <p:nvPr/>
          </p:nvSpPr>
          <p:spPr bwMode="auto">
            <a:xfrm>
              <a:off x="6245" y="157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1" name="Line 125"/>
            <p:cNvSpPr>
              <a:spLocks noChangeShapeType="1"/>
            </p:cNvSpPr>
            <p:nvPr/>
          </p:nvSpPr>
          <p:spPr bwMode="auto">
            <a:xfrm>
              <a:off x="6245" y="121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2" name="Line 126"/>
            <p:cNvSpPr>
              <a:spLocks noChangeShapeType="1"/>
            </p:cNvSpPr>
            <p:nvPr/>
          </p:nvSpPr>
          <p:spPr bwMode="auto">
            <a:xfrm>
              <a:off x="1437" y="1575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3" name="Line 127"/>
            <p:cNvSpPr>
              <a:spLocks noChangeShapeType="1"/>
            </p:cNvSpPr>
            <p:nvPr/>
          </p:nvSpPr>
          <p:spPr bwMode="auto">
            <a:xfrm>
              <a:off x="1437" y="193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7" name="Line 131"/>
            <p:cNvSpPr>
              <a:spLocks noChangeShapeType="1"/>
            </p:cNvSpPr>
            <p:nvPr/>
          </p:nvSpPr>
          <p:spPr bwMode="auto">
            <a:xfrm>
              <a:off x="6245" y="193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8" name="Line 132"/>
            <p:cNvSpPr>
              <a:spLocks noChangeShapeType="1"/>
            </p:cNvSpPr>
            <p:nvPr/>
          </p:nvSpPr>
          <p:spPr bwMode="auto">
            <a:xfrm>
              <a:off x="1437" y="1939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49" name="Line 133"/>
            <p:cNvSpPr>
              <a:spLocks noChangeShapeType="1"/>
            </p:cNvSpPr>
            <p:nvPr/>
          </p:nvSpPr>
          <p:spPr bwMode="auto">
            <a:xfrm>
              <a:off x="1437" y="230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53" name="Line 137"/>
            <p:cNvSpPr>
              <a:spLocks noChangeShapeType="1"/>
            </p:cNvSpPr>
            <p:nvPr/>
          </p:nvSpPr>
          <p:spPr bwMode="auto">
            <a:xfrm>
              <a:off x="6245" y="2303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54" name="Line 138"/>
            <p:cNvSpPr>
              <a:spLocks noChangeShapeType="1"/>
            </p:cNvSpPr>
            <p:nvPr/>
          </p:nvSpPr>
          <p:spPr bwMode="auto">
            <a:xfrm>
              <a:off x="1437" y="2303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55" name="Line 139"/>
            <p:cNvSpPr>
              <a:spLocks noChangeShapeType="1"/>
            </p:cNvSpPr>
            <p:nvPr/>
          </p:nvSpPr>
          <p:spPr bwMode="auto">
            <a:xfrm>
              <a:off x="1437" y="266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59" name="Line 143"/>
            <p:cNvSpPr>
              <a:spLocks noChangeShapeType="1"/>
            </p:cNvSpPr>
            <p:nvPr/>
          </p:nvSpPr>
          <p:spPr bwMode="auto">
            <a:xfrm>
              <a:off x="6245" y="2667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60" name="Line 144"/>
            <p:cNvSpPr>
              <a:spLocks noChangeShapeType="1"/>
            </p:cNvSpPr>
            <p:nvPr/>
          </p:nvSpPr>
          <p:spPr bwMode="auto">
            <a:xfrm>
              <a:off x="1437" y="2667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61" name="Line 145"/>
            <p:cNvSpPr>
              <a:spLocks noChangeShapeType="1"/>
            </p:cNvSpPr>
            <p:nvPr/>
          </p:nvSpPr>
          <p:spPr bwMode="auto">
            <a:xfrm>
              <a:off x="1437" y="303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65" name="Line 149"/>
            <p:cNvSpPr>
              <a:spLocks noChangeShapeType="1"/>
            </p:cNvSpPr>
            <p:nvPr/>
          </p:nvSpPr>
          <p:spPr bwMode="auto">
            <a:xfrm>
              <a:off x="6245" y="3031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66" name="Line 150"/>
            <p:cNvSpPr>
              <a:spLocks noChangeShapeType="1"/>
            </p:cNvSpPr>
            <p:nvPr/>
          </p:nvSpPr>
          <p:spPr bwMode="auto">
            <a:xfrm>
              <a:off x="1437" y="3031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67" name="Line 151"/>
            <p:cNvSpPr>
              <a:spLocks noChangeShapeType="1"/>
            </p:cNvSpPr>
            <p:nvPr/>
          </p:nvSpPr>
          <p:spPr bwMode="auto">
            <a:xfrm>
              <a:off x="1437" y="339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71" name="Line 155"/>
            <p:cNvSpPr>
              <a:spLocks noChangeShapeType="1"/>
            </p:cNvSpPr>
            <p:nvPr/>
          </p:nvSpPr>
          <p:spPr bwMode="auto">
            <a:xfrm>
              <a:off x="6245" y="3395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72" name="Line 156"/>
            <p:cNvSpPr>
              <a:spLocks noChangeShapeType="1"/>
            </p:cNvSpPr>
            <p:nvPr/>
          </p:nvSpPr>
          <p:spPr bwMode="auto">
            <a:xfrm>
              <a:off x="1437" y="3395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73" name="Line 157"/>
            <p:cNvSpPr>
              <a:spLocks noChangeShapeType="1"/>
            </p:cNvSpPr>
            <p:nvPr/>
          </p:nvSpPr>
          <p:spPr bwMode="auto">
            <a:xfrm>
              <a:off x="1437" y="375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77" name="Line 161"/>
            <p:cNvSpPr>
              <a:spLocks noChangeShapeType="1"/>
            </p:cNvSpPr>
            <p:nvPr/>
          </p:nvSpPr>
          <p:spPr bwMode="auto">
            <a:xfrm>
              <a:off x="6245" y="375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78" name="Line 162"/>
            <p:cNvSpPr>
              <a:spLocks noChangeShapeType="1"/>
            </p:cNvSpPr>
            <p:nvPr/>
          </p:nvSpPr>
          <p:spPr bwMode="auto">
            <a:xfrm>
              <a:off x="1437" y="3759"/>
              <a:ext cx="480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86" name="Line 170"/>
            <p:cNvSpPr>
              <a:spLocks noChangeShapeType="1"/>
            </p:cNvSpPr>
            <p:nvPr/>
          </p:nvSpPr>
          <p:spPr bwMode="auto">
            <a:xfrm>
              <a:off x="6245" y="3759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87" name="Line 171"/>
            <p:cNvSpPr>
              <a:spLocks noChangeShapeType="1"/>
            </p:cNvSpPr>
            <p:nvPr/>
          </p:nvSpPr>
          <p:spPr bwMode="auto">
            <a:xfrm>
              <a:off x="5441" y="4123"/>
              <a:ext cx="80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88" name="Line 172"/>
            <p:cNvSpPr>
              <a:spLocks noChangeShapeType="1"/>
            </p:cNvSpPr>
            <p:nvPr/>
          </p:nvSpPr>
          <p:spPr bwMode="auto">
            <a:xfrm>
              <a:off x="4316" y="3759"/>
              <a:ext cx="86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89" name="Line 173"/>
            <p:cNvSpPr>
              <a:spLocks noChangeShapeType="1"/>
            </p:cNvSpPr>
            <p:nvPr/>
          </p:nvSpPr>
          <p:spPr bwMode="auto">
            <a:xfrm>
              <a:off x="5441" y="3759"/>
              <a:ext cx="80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6190" name="Line 174"/>
            <p:cNvSpPr>
              <a:spLocks noChangeShapeType="1"/>
            </p:cNvSpPr>
            <p:nvPr/>
          </p:nvSpPr>
          <p:spPr bwMode="auto">
            <a:xfrm>
              <a:off x="5440" y="4107"/>
              <a:ext cx="80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86193" name="Oval 177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12</a:t>
            </a:r>
            <a:endParaRPr lang="th-TH" altLang="th-TH" sz="1800">
              <a:solidFill>
                <a:srgbClr val="800000"/>
              </a:solidFill>
            </a:endParaRPr>
          </a:p>
        </p:txBody>
      </p:sp>
      <p:sp>
        <p:nvSpPr>
          <p:cNvPr id="86195" name="Oval 179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17638" y="2060575"/>
            <a:ext cx="93599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th-TH" altLang="th-TH"/>
              <a:t>รายการค้า (Transaction</a:t>
            </a:r>
            <a:r>
              <a:rPr lang="en-US" altLang="th-TH"/>
              <a:t>s) </a:t>
            </a:r>
            <a:r>
              <a:rPr lang="th-TH" altLang="th-TH"/>
              <a:t>หมายถึงกิจกรรมการดำเนินงานของธุรกิจ</a:t>
            </a:r>
          </a:p>
          <a:p>
            <a:pPr algn="ctr" eaLnBrk="0" hangingPunct="0">
              <a:spcBef>
                <a:spcPct val="20000"/>
              </a:spcBef>
            </a:pPr>
            <a:r>
              <a:rPr lang="th-TH" altLang="th-TH"/>
              <a:t>ที่ก่อให้เกิดการเปลี่ยนแปลงในสินทรัพย์ หนี้สิน และส่วนของเจ้าของ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33538" y="188913"/>
            <a:ext cx="8856662" cy="10080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1pPr>
            <a:lvl2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2pPr>
            <a:lvl3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3pPr>
            <a:lvl4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4pPr>
            <a:lvl5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altLang="th-TH" sz="4000">
                <a:solidFill>
                  <a:srgbClr val="000066"/>
                </a:solidFill>
              </a:rPr>
              <a:t>ผลกระทบของรายการค้าต่องบแสดงฐานะการเงิน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13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41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1731963" y="1341438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h-TH" altLang="th-TH"/>
              <a:t>1)  วันที่ 1 มี.ค. </a:t>
            </a:r>
            <a:r>
              <a:rPr lang="en-US" altLang="th-TH"/>
              <a:t>2549: </a:t>
            </a:r>
            <a:r>
              <a:rPr lang="th-TH" altLang="th-TH"/>
              <a:t>นางสาวดารารายเปิดร้านเสริมสวยชื่อ </a:t>
            </a:r>
          </a:p>
          <a:p>
            <a:pPr algn="ctr" eaLnBrk="0" hangingPunct="0"/>
            <a:r>
              <a:rPr lang="th-TH" altLang="th-TH"/>
              <a:t>“ดารารายบิวตี้” ลงทุนด้วยเงินสด 20,000 บาท </a:t>
            </a:r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8258175" y="4435475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6097588" y="4435475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4478338" y="4435475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2352675" y="4435475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8258175" y="3857625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6097588" y="3857625"/>
            <a:ext cx="22320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4478338" y="3857625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2352675" y="3857625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เงินสด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6097588" y="3279775"/>
            <a:ext cx="37449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หนี้สินและส่วนของเจ้าของ</a:t>
            </a: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2352675" y="3279775"/>
            <a:ext cx="37449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91174" name="Rectangle 38"/>
          <p:cNvSpPr>
            <a:spLocks noChangeArrowheads="1"/>
          </p:cNvSpPr>
          <p:nvPr/>
        </p:nvSpPr>
        <p:spPr bwMode="auto">
          <a:xfrm>
            <a:off x="2352675" y="2701925"/>
            <a:ext cx="7489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1 มีนาคม 2549</a:t>
            </a:r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2352675" y="2701925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2352675" y="501332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>
            <a:off x="2352675" y="27019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78" name="Line 42"/>
          <p:cNvSpPr>
            <a:spLocks noChangeShapeType="1"/>
          </p:cNvSpPr>
          <p:nvPr/>
        </p:nvSpPr>
        <p:spPr bwMode="auto">
          <a:xfrm>
            <a:off x="9842500" y="27019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79" name="Line 43"/>
          <p:cNvSpPr>
            <a:spLocks noChangeShapeType="1"/>
          </p:cNvSpPr>
          <p:nvPr/>
        </p:nvSpPr>
        <p:spPr bwMode="auto">
          <a:xfrm>
            <a:off x="2352675" y="32797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0" name="Line 44"/>
          <p:cNvSpPr>
            <a:spLocks noChangeShapeType="1"/>
          </p:cNvSpPr>
          <p:nvPr/>
        </p:nvSpPr>
        <p:spPr bwMode="auto">
          <a:xfrm>
            <a:off x="9842500" y="32797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1" name="Line 45"/>
          <p:cNvSpPr>
            <a:spLocks noChangeShapeType="1"/>
          </p:cNvSpPr>
          <p:nvPr/>
        </p:nvSpPr>
        <p:spPr bwMode="auto">
          <a:xfrm>
            <a:off x="2352675" y="3279775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2" name="Line 46"/>
          <p:cNvSpPr>
            <a:spLocks noChangeShapeType="1"/>
          </p:cNvSpPr>
          <p:nvPr/>
        </p:nvSpPr>
        <p:spPr bwMode="auto">
          <a:xfrm>
            <a:off x="6097588" y="3279775"/>
            <a:ext cx="0" cy="173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3" name="Line 47"/>
          <p:cNvSpPr>
            <a:spLocks noChangeShapeType="1"/>
          </p:cNvSpPr>
          <p:nvPr/>
        </p:nvSpPr>
        <p:spPr bwMode="auto">
          <a:xfrm>
            <a:off x="9842500" y="38576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>
            <a:off x="2352675" y="385762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>
            <a:off x="2352675" y="44354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>
            <a:off x="2352675" y="385762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92" name="Line 56"/>
          <p:cNvSpPr>
            <a:spLocks noChangeShapeType="1"/>
          </p:cNvSpPr>
          <p:nvPr/>
        </p:nvSpPr>
        <p:spPr bwMode="auto">
          <a:xfrm>
            <a:off x="9842500" y="44354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>
            <a:off x="2352675" y="4435475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0" name="Line 64"/>
          <p:cNvSpPr>
            <a:spLocks noChangeShapeType="1"/>
          </p:cNvSpPr>
          <p:nvPr/>
        </p:nvSpPr>
        <p:spPr bwMode="auto">
          <a:xfrm>
            <a:off x="9842500" y="4435475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1" name="Line 65"/>
          <p:cNvSpPr>
            <a:spLocks noChangeShapeType="1"/>
          </p:cNvSpPr>
          <p:nvPr/>
        </p:nvSpPr>
        <p:spPr bwMode="auto">
          <a:xfrm>
            <a:off x="5089525" y="5013325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2" name="Line 66"/>
          <p:cNvSpPr>
            <a:spLocks noChangeShapeType="1"/>
          </p:cNvSpPr>
          <p:nvPr/>
        </p:nvSpPr>
        <p:spPr bwMode="auto">
          <a:xfrm>
            <a:off x="6097588" y="5013325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3" name="Line 67"/>
          <p:cNvSpPr>
            <a:spLocks noChangeShapeType="1"/>
          </p:cNvSpPr>
          <p:nvPr/>
        </p:nvSpPr>
        <p:spPr bwMode="auto">
          <a:xfrm>
            <a:off x="8761413" y="5013325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4" name="Line 68"/>
          <p:cNvSpPr>
            <a:spLocks noChangeShapeType="1"/>
          </p:cNvSpPr>
          <p:nvPr/>
        </p:nvSpPr>
        <p:spPr bwMode="auto">
          <a:xfrm>
            <a:off x="5089525" y="4435475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5" name="Line 69"/>
          <p:cNvSpPr>
            <a:spLocks noChangeShapeType="1"/>
          </p:cNvSpPr>
          <p:nvPr/>
        </p:nvSpPr>
        <p:spPr bwMode="auto">
          <a:xfrm>
            <a:off x="8761413" y="4435475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>
            <a:off x="5089525" y="4987925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7" name="Line 71"/>
          <p:cNvSpPr>
            <a:spLocks noChangeShapeType="1"/>
          </p:cNvSpPr>
          <p:nvPr/>
        </p:nvSpPr>
        <p:spPr bwMode="auto">
          <a:xfrm>
            <a:off x="6097588" y="4987925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08" name="Line 72"/>
          <p:cNvSpPr>
            <a:spLocks noChangeShapeType="1"/>
          </p:cNvSpPr>
          <p:nvPr/>
        </p:nvSpPr>
        <p:spPr bwMode="auto">
          <a:xfrm>
            <a:off x="8761413" y="4987925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1237" name="Rectangle 101"/>
          <p:cNvSpPr>
            <a:spLocks noChangeArrowheads="1"/>
          </p:cNvSpPr>
          <p:nvPr/>
        </p:nvSpPr>
        <p:spPr bwMode="auto">
          <a:xfrm>
            <a:off x="1633538" y="188913"/>
            <a:ext cx="8856662" cy="10080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1pPr>
            <a:lvl2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2pPr>
            <a:lvl3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3pPr>
            <a:lvl4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4pPr>
            <a:lvl5pPr algn="ctr"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altLang="th-TH" sz="4000">
                <a:solidFill>
                  <a:srgbClr val="000066"/>
                </a:solidFill>
              </a:rPr>
              <a:t>ผลกระทบของรายการค้าต่องบแสดงฐานะการเงิน</a:t>
            </a:r>
          </a:p>
        </p:txBody>
      </p:sp>
      <p:sp>
        <p:nvSpPr>
          <p:cNvPr id="91238" name="Oval 102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13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91239" name="Oval 103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4" grpId="0"/>
      <p:bldP spid="91165" grpId="0"/>
      <p:bldP spid="91166" grpId="0"/>
      <p:bldP spid="91167" grpId="0"/>
      <p:bldP spid="91168" grpId="0"/>
      <p:bldP spid="91169" grpId="0"/>
      <p:bldP spid="91170" grpId="0"/>
      <p:bldP spid="91171" grpId="0"/>
      <p:bldP spid="91201" grpId="0" animBg="1"/>
      <p:bldP spid="91203" grpId="0" animBg="1"/>
      <p:bldP spid="91204" grpId="0" animBg="1"/>
      <p:bldP spid="91205" grpId="0" animBg="1"/>
      <p:bldP spid="91206" grpId="0" animBg="1"/>
      <p:bldP spid="91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h-TH"/>
              <a:t>thailandaccount.com</a:t>
            </a:r>
            <a:endParaRPr lang="th-TH" altLang="th-TH"/>
          </a:p>
        </p:txBody>
      </p:sp>
      <p:sp>
        <p:nvSpPr>
          <p:cNvPr id="81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accthai.wordpress.com</a:t>
            </a:r>
            <a:endParaRPr lang="th-TH" altLang="th-TH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497138" y="2778125"/>
            <a:ext cx="7200900" cy="57943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>
                <a:solidFill>
                  <a:srgbClr val="003399"/>
                </a:solidFill>
              </a:rPr>
              <a:t>2)    3 มี.ค. ซื้ออุปกรณ์เป็นเงินสด 11,500 บาท</a:t>
            </a:r>
          </a:p>
        </p:txBody>
      </p:sp>
      <p:sp>
        <p:nvSpPr>
          <p:cNvPr id="19565" name="Rectangle 109"/>
          <p:cNvSpPr>
            <a:spLocks noChangeArrowheads="1"/>
          </p:cNvSpPr>
          <p:nvPr/>
        </p:nvSpPr>
        <p:spPr bwMode="auto">
          <a:xfrm>
            <a:off x="8258175" y="5233988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endParaRPr lang="en-US" altLang="th-TH" sz="3200">
              <a:solidFill>
                <a:srgbClr val="000066"/>
              </a:solidFill>
            </a:endParaRPr>
          </a:p>
        </p:txBody>
      </p:sp>
      <p:sp>
        <p:nvSpPr>
          <p:cNvPr id="19563" name="Rectangle 107"/>
          <p:cNvSpPr>
            <a:spLocks noChangeArrowheads="1"/>
          </p:cNvSpPr>
          <p:nvPr/>
        </p:nvSpPr>
        <p:spPr bwMode="auto">
          <a:xfrm>
            <a:off x="6097588" y="5233988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endParaRPr lang="th-TH" altLang="th-TH" sz="3200">
              <a:solidFill>
                <a:srgbClr val="000066"/>
              </a:solidFill>
            </a:endParaRPr>
          </a:p>
        </p:txBody>
      </p:sp>
      <p:sp>
        <p:nvSpPr>
          <p:cNvPr id="19561" name="Rectangle 105"/>
          <p:cNvSpPr>
            <a:spLocks noChangeArrowheads="1"/>
          </p:cNvSpPr>
          <p:nvPr/>
        </p:nvSpPr>
        <p:spPr bwMode="auto">
          <a:xfrm>
            <a:off x="4478338" y="5233988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11,500</a:t>
            </a:r>
          </a:p>
        </p:txBody>
      </p:sp>
      <p:sp>
        <p:nvSpPr>
          <p:cNvPr id="19559" name="Rectangle 103"/>
          <p:cNvSpPr>
            <a:spLocks noChangeArrowheads="1"/>
          </p:cNvSpPr>
          <p:nvPr/>
        </p:nvSpPr>
        <p:spPr bwMode="auto">
          <a:xfrm>
            <a:off x="2352675" y="5233988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อุปกรณ์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8258175" y="5811838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6097588" y="5811838"/>
            <a:ext cx="21605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4478338" y="5811838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2352675" y="5811838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รวม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8258175" y="4656138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000066"/>
                </a:solidFill>
              </a:rPr>
              <a:t>20,000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097588" y="4656138"/>
            <a:ext cx="23050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ส่วนของเจ้าของ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4478338" y="4656138"/>
            <a:ext cx="1619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th-TH" sz="3200">
                <a:solidFill>
                  <a:srgbClr val="990033"/>
                </a:solidFill>
              </a:rPr>
              <a:t>8,500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352675" y="4656138"/>
            <a:ext cx="21256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990033"/>
                </a:solidFill>
              </a:rPr>
              <a:t>เงินสด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097588" y="4078288"/>
            <a:ext cx="37449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หนี้สินและส่วนของเจ้าของ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352675" y="4078288"/>
            <a:ext cx="37449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 u="sng">
                <a:solidFill>
                  <a:srgbClr val="000066"/>
                </a:solidFill>
              </a:rPr>
              <a:t>สินทรัพย์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2352675" y="3500438"/>
            <a:ext cx="7489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th-TH" altLang="th-TH" sz="3200">
                <a:solidFill>
                  <a:srgbClr val="000066"/>
                </a:solidFill>
              </a:rPr>
              <a:t>งบแสดงฐานะการเงิน ณ วันที่ </a:t>
            </a:r>
            <a:r>
              <a:rPr lang="en-US" altLang="th-TH" sz="3200">
                <a:solidFill>
                  <a:srgbClr val="000066"/>
                </a:solidFill>
              </a:rPr>
              <a:t>3</a:t>
            </a:r>
            <a:r>
              <a:rPr lang="th-TH" altLang="th-TH" sz="3200">
                <a:solidFill>
                  <a:srgbClr val="000066"/>
                </a:solidFill>
              </a:rPr>
              <a:t> มีนาคม 2549</a:t>
            </a: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2352675" y="3500438"/>
            <a:ext cx="7489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2352675" y="638968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2352675" y="3500438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9842500" y="3500438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2352675" y="4078288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9842500" y="4078288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2352675" y="4078288"/>
            <a:ext cx="748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097588" y="4078288"/>
            <a:ext cx="0" cy="231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9842500" y="4656138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2352675" y="465613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>
            <a:off x="2352675" y="5233988"/>
            <a:ext cx="0" cy="1155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2352675" y="4656138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9842500" y="5233988"/>
            <a:ext cx="0" cy="1155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2352675" y="523398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560" name="Line 104"/>
          <p:cNvSpPr>
            <a:spLocks noChangeShapeType="1"/>
          </p:cNvSpPr>
          <p:nvPr/>
        </p:nvSpPr>
        <p:spPr bwMode="auto">
          <a:xfrm>
            <a:off x="2352675" y="5811838"/>
            <a:ext cx="7489825" cy="0"/>
          </a:xfrm>
          <a:prstGeom prst="line">
            <a:avLst/>
          </a:prstGeom>
          <a:noFill/>
          <a:ln w="31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19524" name="Group 68"/>
          <p:cNvGrpSpPr>
            <a:grpSpLocks/>
          </p:cNvGrpSpPr>
          <p:nvPr/>
        </p:nvGrpSpPr>
        <p:grpSpPr bwMode="auto">
          <a:xfrm>
            <a:off x="2352675" y="109538"/>
            <a:ext cx="7489825" cy="2311400"/>
            <a:chOff x="1482" y="1702"/>
            <a:chExt cx="4718" cy="1456"/>
          </a:xfrm>
        </p:grpSpPr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5202" y="2794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3841" y="2794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</a:t>
              </a:r>
            </a:p>
          </p:txBody>
        </p:sp>
        <p:sp>
          <p:nvSpPr>
            <p:cNvPr id="19527" name="Rectangle 71"/>
            <p:cNvSpPr>
              <a:spLocks noChangeArrowheads="1"/>
            </p:cNvSpPr>
            <p:nvPr/>
          </p:nvSpPr>
          <p:spPr bwMode="auto">
            <a:xfrm>
              <a:off x="2821" y="2794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9528" name="Rectangle 72"/>
            <p:cNvSpPr>
              <a:spLocks noChangeArrowheads="1"/>
            </p:cNvSpPr>
            <p:nvPr/>
          </p:nvSpPr>
          <p:spPr bwMode="auto">
            <a:xfrm>
              <a:off x="1482" y="2794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รวม</a:t>
              </a:r>
            </a:p>
          </p:txBody>
        </p:sp>
        <p:sp>
          <p:nvSpPr>
            <p:cNvPr id="19529" name="Rectangle 73"/>
            <p:cNvSpPr>
              <a:spLocks noChangeArrowheads="1"/>
            </p:cNvSpPr>
            <p:nvPr/>
          </p:nvSpPr>
          <p:spPr bwMode="auto">
            <a:xfrm>
              <a:off x="5202" y="2430"/>
              <a:ext cx="99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9530" name="Rectangle 74"/>
            <p:cNvSpPr>
              <a:spLocks noChangeArrowheads="1"/>
            </p:cNvSpPr>
            <p:nvPr/>
          </p:nvSpPr>
          <p:spPr bwMode="auto">
            <a:xfrm>
              <a:off x="3841" y="2430"/>
              <a:ext cx="1361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ส่วนของเจ้าของ</a:t>
              </a:r>
            </a:p>
          </p:txBody>
        </p:sp>
        <p:sp>
          <p:nvSpPr>
            <p:cNvPr id="19531" name="Rectangle 75"/>
            <p:cNvSpPr>
              <a:spLocks noChangeArrowheads="1"/>
            </p:cNvSpPr>
            <p:nvPr/>
          </p:nvSpPr>
          <p:spPr bwMode="auto">
            <a:xfrm>
              <a:off x="2821" y="2430"/>
              <a:ext cx="102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r" eaLnBrk="0" hangingPunct="0">
                <a:spcBef>
                  <a:spcPct val="0"/>
                </a:spcBef>
                <a:buFontTx/>
                <a:buNone/>
              </a:pPr>
              <a:r>
                <a:rPr lang="en-US" altLang="th-TH" sz="3200">
                  <a:solidFill>
                    <a:srgbClr val="000066"/>
                  </a:solidFill>
                </a:rPr>
                <a:t>20,000</a:t>
              </a:r>
            </a:p>
          </p:txBody>
        </p:sp>
        <p:sp>
          <p:nvSpPr>
            <p:cNvPr id="19532" name="Rectangle 76"/>
            <p:cNvSpPr>
              <a:spLocks noChangeArrowheads="1"/>
            </p:cNvSpPr>
            <p:nvPr/>
          </p:nvSpPr>
          <p:spPr bwMode="auto">
            <a:xfrm>
              <a:off x="1482" y="2430"/>
              <a:ext cx="133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just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เงินสด</a:t>
              </a:r>
            </a:p>
          </p:txBody>
        </p:sp>
        <p:sp>
          <p:nvSpPr>
            <p:cNvPr id="19533" name="Rectangle 77"/>
            <p:cNvSpPr>
              <a:spLocks noChangeArrowheads="1"/>
            </p:cNvSpPr>
            <p:nvPr/>
          </p:nvSpPr>
          <p:spPr bwMode="auto">
            <a:xfrm>
              <a:off x="3841" y="2066"/>
              <a:ext cx="235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หนี้สินและส่วนของเจ้าของ</a:t>
              </a:r>
            </a:p>
          </p:txBody>
        </p:sp>
        <p:sp>
          <p:nvSpPr>
            <p:cNvPr id="19534" name="Rectangle 78"/>
            <p:cNvSpPr>
              <a:spLocks noChangeArrowheads="1"/>
            </p:cNvSpPr>
            <p:nvPr/>
          </p:nvSpPr>
          <p:spPr bwMode="auto">
            <a:xfrm>
              <a:off x="1482" y="2066"/>
              <a:ext cx="235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 u="sng">
                  <a:solidFill>
                    <a:srgbClr val="000066"/>
                  </a:solidFill>
                </a:rPr>
                <a:t>สินทรัพย์</a:t>
              </a:r>
            </a:p>
          </p:txBody>
        </p:sp>
        <p:sp>
          <p:nvSpPr>
            <p:cNvPr id="19535" name="Rectangle 79"/>
            <p:cNvSpPr>
              <a:spLocks noChangeArrowheads="1"/>
            </p:cNvSpPr>
            <p:nvPr/>
          </p:nvSpPr>
          <p:spPr bwMode="auto">
            <a:xfrm>
              <a:off x="1482" y="1702"/>
              <a:ext cx="471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solidFill>
                    <a:srgbClr val="000066"/>
                  </a:solidFill>
                </a:rPr>
                <a:t>งบแสดงฐานะการเงิน ณ วันที่ 1 มีนาคม 2549</a:t>
              </a:r>
            </a:p>
          </p:txBody>
        </p:sp>
        <p:sp>
          <p:nvSpPr>
            <p:cNvPr id="19536" name="Line 80"/>
            <p:cNvSpPr>
              <a:spLocks noChangeShapeType="1"/>
            </p:cNvSpPr>
            <p:nvPr/>
          </p:nvSpPr>
          <p:spPr bwMode="auto">
            <a:xfrm>
              <a:off x="1482" y="1702"/>
              <a:ext cx="471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37" name="Line 81"/>
            <p:cNvSpPr>
              <a:spLocks noChangeShapeType="1"/>
            </p:cNvSpPr>
            <p:nvPr/>
          </p:nvSpPr>
          <p:spPr bwMode="auto">
            <a:xfrm>
              <a:off x="1482" y="3158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38" name="Line 82"/>
            <p:cNvSpPr>
              <a:spLocks noChangeShapeType="1"/>
            </p:cNvSpPr>
            <p:nvPr/>
          </p:nvSpPr>
          <p:spPr bwMode="auto">
            <a:xfrm>
              <a:off x="1482" y="1702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39" name="Line 83"/>
            <p:cNvSpPr>
              <a:spLocks noChangeShapeType="1"/>
            </p:cNvSpPr>
            <p:nvPr/>
          </p:nvSpPr>
          <p:spPr bwMode="auto">
            <a:xfrm>
              <a:off x="6200" y="1702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0" name="Line 84"/>
            <p:cNvSpPr>
              <a:spLocks noChangeShapeType="1"/>
            </p:cNvSpPr>
            <p:nvPr/>
          </p:nvSpPr>
          <p:spPr bwMode="auto">
            <a:xfrm>
              <a:off x="1482" y="2066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1" name="Line 85"/>
            <p:cNvSpPr>
              <a:spLocks noChangeShapeType="1"/>
            </p:cNvSpPr>
            <p:nvPr/>
          </p:nvSpPr>
          <p:spPr bwMode="auto">
            <a:xfrm>
              <a:off x="6200" y="2066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2" name="Line 86"/>
            <p:cNvSpPr>
              <a:spLocks noChangeShapeType="1"/>
            </p:cNvSpPr>
            <p:nvPr/>
          </p:nvSpPr>
          <p:spPr bwMode="auto">
            <a:xfrm>
              <a:off x="1482" y="2066"/>
              <a:ext cx="4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3" name="Line 87"/>
            <p:cNvSpPr>
              <a:spLocks noChangeShapeType="1"/>
            </p:cNvSpPr>
            <p:nvPr/>
          </p:nvSpPr>
          <p:spPr bwMode="auto">
            <a:xfrm>
              <a:off x="3841" y="2066"/>
              <a:ext cx="0" cy="10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4" name="Line 88"/>
            <p:cNvSpPr>
              <a:spLocks noChangeShapeType="1"/>
            </p:cNvSpPr>
            <p:nvPr/>
          </p:nvSpPr>
          <p:spPr bwMode="auto">
            <a:xfrm>
              <a:off x="6200" y="2430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5" name="Line 89"/>
            <p:cNvSpPr>
              <a:spLocks noChangeShapeType="1"/>
            </p:cNvSpPr>
            <p:nvPr/>
          </p:nvSpPr>
          <p:spPr bwMode="auto">
            <a:xfrm>
              <a:off x="1482" y="2430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6" name="Line 90"/>
            <p:cNvSpPr>
              <a:spLocks noChangeShapeType="1"/>
            </p:cNvSpPr>
            <p:nvPr/>
          </p:nvSpPr>
          <p:spPr bwMode="auto">
            <a:xfrm>
              <a:off x="1482" y="2794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7" name="Line 91"/>
            <p:cNvSpPr>
              <a:spLocks noChangeShapeType="1"/>
            </p:cNvSpPr>
            <p:nvPr/>
          </p:nvSpPr>
          <p:spPr bwMode="auto">
            <a:xfrm>
              <a:off x="1482" y="2430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8" name="Line 92"/>
            <p:cNvSpPr>
              <a:spLocks noChangeShapeType="1"/>
            </p:cNvSpPr>
            <p:nvPr/>
          </p:nvSpPr>
          <p:spPr bwMode="auto">
            <a:xfrm>
              <a:off x="6200" y="2794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49" name="Line 93"/>
            <p:cNvSpPr>
              <a:spLocks noChangeShapeType="1"/>
            </p:cNvSpPr>
            <p:nvPr/>
          </p:nvSpPr>
          <p:spPr bwMode="auto">
            <a:xfrm>
              <a:off x="1482" y="2794"/>
              <a:ext cx="4718" cy="0"/>
            </a:xfrm>
            <a:prstGeom prst="line">
              <a:avLst/>
            </a:prstGeom>
            <a:noFill/>
            <a:ln w="31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0" name="Line 94"/>
            <p:cNvSpPr>
              <a:spLocks noChangeShapeType="1"/>
            </p:cNvSpPr>
            <p:nvPr/>
          </p:nvSpPr>
          <p:spPr bwMode="auto">
            <a:xfrm>
              <a:off x="6200" y="2794"/>
              <a:ext cx="0" cy="36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1" name="Line 95"/>
            <p:cNvSpPr>
              <a:spLocks noChangeShapeType="1"/>
            </p:cNvSpPr>
            <p:nvPr/>
          </p:nvSpPr>
          <p:spPr bwMode="auto">
            <a:xfrm>
              <a:off x="3206" y="3158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2" name="Line 96"/>
            <p:cNvSpPr>
              <a:spLocks noChangeShapeType="1"/>
            </p:cNvSpPr>
            <p:nvPr/>
          </p:nvSpPr>
          <p:spPr bwMode="auto">
            <a:xfrm>
              <a:off x="3841" y="3158"/>
              <a:ext cx="16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3" name="Line 97"/>
            <p:cNvSpPr>
              <a:spLocks noChangeShapeType="1"/>
            </p:cNvSpPr>
            <p:nvPr/>
          </p:nvSpPr>
          <p:spPr bwMode="auto">
            <a:xfrm>
              <a:off x="5519" y="3158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4" name="Line 98"/>
            <p:cNvSpPr>
              <a:spLocks noChangeShapeType="1"/>
            </p:cNvSpPr>
            <p:nvPr/>
          </p:nvSpPr>
          <p:spPr bwMode="auto">
            <a:xfrm>
              <a:off x="3206" y="2794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5" name="Line 99"/>
            <p:cNvSpPr>
              <a:spLocks noChangeShapeType="1"/>
            </p:cNvSpPr>
            <p:nvPr/>
          </p:nvSpPr>
          <p:spPr bwMode="auto">
            <a:xfrm>
              <a:off x="5519" y="2794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6" name="Line 100"/>
            <p:cNvSpPr>
              <a:spLocks noChangeShapeType="1"/>
            </p:cNvSpPr>
            <p:nvPr/>
          </p:nvSpPr>
          <p:spPr bwMode="auto">
            <a:xfrm>
              <a:off x="3206" y="3142"/>
              <a:ext cx="63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7" name="Line 101"/>
            <p:cNvSpPr>
              <a:spLocks noChangeShapeType="1"/>
            </p:cNvSpPr>
            <p:nvPr/>
          </p:nvSpPr>
          <p:spPr bwMode="auto">
            <a:xfrm>
              <a:off x="3841" y="3142"/>
              <a:ext cx="167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9558" name="Line 102"/>
            <p:cNvSpPr>
              <a:spLocks noChangeShapeType="1"/>
            </p:cNvSpPr>
            <p:nvPr/>
          </p:nvSpPr>
          <p:spPr bwMode="auto">
            <a:xfrm>
              <a:off x="5519" y="3142"/>
              <a:ext cx="68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9603" name="Line 147"/>
          <p:cNvSpPr>
            <a:spLocks noChangeShapeType="1"/>
          </p:cNvSpPr>
          <p:nvPr/>
        </p:nvSpPr>
        <p:spPr bwMode="auto">
          <a:xfrm>
            <a:off x="9842500" y="58039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04" name="Line 148"/>
          <p:cNvSpPr>
            <a:spLocks noChangeShapeType="1"/>
          </p:cNvSpPr>
          <p:nvPr/>
        </p:nvSpPr>
        <p:spPr bwMode="auto">
          <a:xfrm>
            <a:off x="9842500" y="580390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05" name="Line 149"/>
          <p:cNvSpPr>
            <a:spLocks noChangeShapeType="1"/>
          </p:cNvSpPr>
          <p:nvPr/>
        </p:nvSpPr>
        <p:spPr bwMode="auto">
          <a:xfrm>
            <a:off x="5089525" y="638175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06" name="Line 150"/>
          <p:cNvSpPr>
            <a:spLocks noChangeShapeType="1"/>
          </p:cNvSpPr>
          <p:nvPr/>
        </p:nvSpPr>
        <p:spPr bwMode="auto">
          <a:xfrm>
            <a:off x="6097588" y="6381750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07" name="Line 151"/>
          <p:cNvSpPr>
            <a:spLocks noChangeShapeType="1"/>
          </p:cNvSpPr>
          <p:nvPr/>
        </p:nvSpPr>
        <p:spPr bwMode="auto">
          <a:xfrm>
            <a:off x="8761413" y="6381750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08" name="Line 152"/>
          <p:cNvSpPr>
            <a:spLocks noChangeShapeType="1"/>
          </p:cNvSpPr>
          <p:nvPr/>
        </p:nvSpPr>
        <p:spPr bwMode="auto">
          <a:xfrm>
            <a:off x="5089525" y="5811838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09" name="Line 153"/>
          <p:cNvSpPr>
            <a:spLocks noChangeShapeType="1"/>
          </p:cNvSpPr>
          <p:nvPr/>
        </p:nvSpPr>
        <p:spPr bwMode="auto">
          <a:xfrm>
            <a:off x="8761413" y="5811838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10" name="Line 154"/>
          <p:cNvSpPr>
            <a:spLocks noChangeShapeType="1"/>
          </p:cNvSpPr>
          <p:nvPr/>
        </p:nvSpPr>
        <p:spPr bwMode="auto">
          <a:xfrm>
            <a:off x="5089525" y="6356350"/>
            <a:ext cx="10080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11" name="Line 155"/>
          <p:cNvSpPr>
            <a:spLocks noChangeShapeType="1"/>
          </p:cNvSpPr>
          <p:nvPr/>
        </p:nvSpPr>
        <p:spPr bwMode="auto">
          <a:xfrm>
            <a:off x="6097588" y="6356350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12" name="Line 156"/>
          <p:cNvSpPr>
            <a:spLocks noChangeShapeType="1"/>
          </p:cNvSpPr>
          <p:nvPr/>
        </p:nvSpPr>
        <p:spPr bwMode="auto">
          <a:xfrm>
            <a:off x="8761413" y="6356350"/>
            <a:ext cx="1081087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671" name="Oval 215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>
                <a:solidFill>
                  <a:srgbClr val="800000"/>
                </a:solidFill>
              </a:rPr>
              <a:t>13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9672" name="Oval 216"/>
          <p:cNvSpPr>
            <a:spLocks noChangeArrowheads="1"/>
          </p:cNvSpPr>
          <p:nvPr/>
        </p:nvSpPr>
        <p:spPr bwMode="auto">
          <a:xfrm>
            <a:off x="0" y="0"/>
            <a:ext cx="768350" cy="7667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" grpId="0"/>
      <p:bldP spid="19559" grpId="0"/>
      <p:bldP spid="19487" grpId="0"/>
      <p:bldP spid="19488" grpId="0"/>
      <p:bldP spid="19489" grpId="0"/>
      <p:bldP spid="19490" grpId="0"/>
      <p:bldP spid="19491" grpId="0"/>
      <p:bldP spid="19492" grpId="0"/>
      <p:bldP spid="19493" grpId="0"/>
      <p:bldP spid="19494" grpId="0"/>
      <p:bldP spid="19605" grpId="0" animBg="1"/>
      <p:bldP spid="19607" grpId="0" animBg="1"/>
      <p:bldP spid="19608" grpId="0" animBg="1"/>
      <p:bldP spid="19609" grpId="0" animBg="1"/>
      <p:bldP spid="19610" grpId="0" animBg="1"/>
      <p:bldP spid="196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rdia New" pitchFamily="34" charset="-34"/>
            <a:cs typeface="Cordia New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rdia New" pitchFamily="34" charset="-34"/>
            <a:cs typeface="Cordia New" pitchFamily="34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1683</Words>
  <Application>Microsoft Office PowerPoint</Application>
  <PresentationFormat>Custom</PresentationFormat>
  <Paragraphs>617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 Unicode MS</vt:lpstr>
      <vt:lpstr>Cordia New</vt:lpstr>
      <vt:lpstr>Lucida Handwriting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 งบการเงิน</dc:title>
  <dc:subject>การบัญชีขั้นต้น</dc:subject>
  <dc:creator>Amzy R. Nirvana</dc:creator>
  <cp:keywords>ppt บัญชี; สื่อเรียนบัญชี; สื่อสอนบัญชี; พาวเวอร์พอยท์บัญชี; บัญชีขั้นต้น; บัญชีเบื้องต้น; บัญชีการเงิน; เรียนบัญชีบนมือถือ</cp:keywords>
  <cp:lastModifiedBy>Sujin</cp:lastModifiedBy>
  <cp:revision>37</cp:revision>
  <dcterms:created xsi:type="dcterms:W3CDTF">2016-11-27T12:07:21Z</dcterms:created>
  <dcterms:modified xsi:type="dcterms:W3CDTF">2020-09-13T12:28:20Z</dcterms:modified>
</cp:coreProperties>
</file>