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61" r:id="rId2"/>
    <p:sldId id="478" r:id="rId3"/>
    <p:sldId id="505" r:id="rId4"/>
    <p:sldId id="562" r:id="rId5"/>
    <p:sldId id="564" r:id="rId6"/>
    <p:sldId id="565" r:id="rId7"/>
    <p:sldId id="566" r:id="rId8"/>
    <p:sldId id="597" r:id="rId9"/>
    <p:sldId id="568" r:id="rId10"/>
    <p:sldId id="598" r:id="rId11"/>
    <p:sldId id="599" r:id="rId12"/>
    <p:sldId id="571" r:id="rId13"/>
    <p:sldId id="572" r:id="rId14"/>
    <p:sldId id="573" r:id="rId15"/>
    <p:sldId id="574" r:id="rId16"/>
    <p:sldId id="575" r:id="rId17"/>
    <p:sldId id="577" r:id="rId18"/>
    <p:sldId id="600" r:id="rId19"/>
    <p:sldId id="579" r:id="rId20"/>
    <p:sldId id="580" r:id="rId21"/>
    <p:sldId id="581" r:id="rId22"/>
    <p:sldId id="582" r:id="rId23"/>
    <p:sldId id="583" r:id="rId24"/>
    <p:sldId id="584" r:id="rId25"/>
    <p:sldId id="618" r:id="rId26"/>
    <p:sldId id="586" r:id="rId27"/>
    <p:sldId id="619" r:id="rId28"/>
    <p:sldId id="588" r:id="rId29"/>
    <p:sldId id="621" r:id="rId30"/>
    <p:sldId id="609" r:id="rId31"/>
    <p:sldId id="622" r:id="rId32"/>
    <p:sldId id="623" r:id="rId33"/>
    <p:sldId id="624" r:id="rId34"/>
    <p:sldId id="611" r:id="rId35"/>
    <p:sldId id="614" r:id="rId36"/>
    <p:sldId id="616" r:id="rId37"/>
  </p:sldIdLst>
  <p:sldSz cx="12195175" cy="6858000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Cordia New" panose="020B0304020202020204" pitchFamily="34" charset="-34"/>
        <a:ea typeface="+mn-ea"/>
        <a:cs typeface="Cordia New" panose="020B0304020202020204" pitchFamily="34" charset="-34"/>
      </a:defRPr>
    </a:lvl9pPr>
  </p:defaultTextStyle>
  <p:modifyVerifier cryptProviderType="rsaAES" cryptAlgorithmClass="hash" cryptAlgorithmType="typeAny" cryptAlgorithmSid="14" spinCount="100000" saltData="1n0Bn0Mk+BTGa4blYqY3vA==" hashData="tSO5enEPt+6MLHQ80r/KHo8AExi1BrwdKSJM8jnR2F1YjG8Tq1Bq1cd54iYIPseZkGS4jK+HBHTdtYpRnn08VQ=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0000FF"/>
    <a:srgbClr val="000099"/>
    <a:srgbClr val="EAEAEA"/>
    <a:srgbClr val="DDDDDD"/>
    <a:srgbClr val="FF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8" autoAdjust="0"/>
    <p:restoredTop sz="92818" autoAdjust="0"/>
  </p:normalViewPr>
  <p:slideViewPr>
    <p:cSldViewPr>
      <p:cViewPr varScale="1">
        <p:scale>
          <a:sx n="64" d="100"/>
          <a:sy n="64" d="100"/>
        </p:scale>
        <p:origin x="-792" y="-96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endParaRPr lang="th-TH" altLang="en-US"/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endParaRPr lang="th-TH" altLang="en-US"/>
          </a:p>
        </p:txBody>
      </p:sp>
      <p:sp>
        <p:nvSpPr>
          <p:cNvPr id="1259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59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</a:t>
            </a:r>
          </a:p>
        </p:txBody>
      </p:sp>
      <p:sp>
        <p:nvSpPr>
          <p:cNvPr id="1259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endParaRPr lang="th-TH" altLang="en-US"/>
          </a:p>
        </p:txBody>
      </p:sp>
      <p:sp>
        <p:nvSpPr>
          <p:cNvPr id="1259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5739EB4B-D7C7-4341-89B8-4DC3CDA4FB0E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70988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AC2D9-C232-457B-BBB2-CFB44FF9D57F}" type="slidenum">
              <a:rPr lang="en-US" altLang="en-US"/>
              <a:pPr/>
              <a:t>4</a:t>
            </a:fld>
            <a:endParaRPr lang="th-TH" alt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7580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9EB4B-D7C7-4341-89B8-4DC3CDA4FB0E}" type="slidenum">
              <a:rPr lang="en-US" altLang="en-US" smtClean="0"/>
              <a:pPr/>
              <a:t>7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07734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63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en-US" noProof="0"/>
              <a:t>Click to edit Master title style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7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en-US" noProof="0"/>
              <a:t>Click to edit Master subtitle style</a:t>
            </a:r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7975" cy="476250"/>
          </a:xfrm>
        </p:spPr>
        <p:txBody>
          <a:bodyPr/>
          <a:lstStyle>
            <a:lvl1pPr>
              <a:defRPr sz="1400">
                <a:latin typeface="+mn-lt"/>
                <a:cs typeface="+mn-cs"/>
              </a:defRPr>
            </a:lvl1pPr>
          </a:lstStyle>
          <a:p>
            <a:endParaRPr lang="th-TH" altLang="en-US"/>
          </a:p>
        </p:txBody>
      </p:sp>
      <p:sp>
        <p:nvSpPr>
          <p:cNvPr id="3635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i="1">
                <a:solidFill>
                  <a:srgbClr val="FF0000"/>
                </a:solidFill>
                <a:latin typeface="Lucida Handwriting" panose="03010101010101010101" pitchFamily="66" charset="0"/>
              </a:defRPr>
            </a:lvl1pPr>
          </a:lstStyle>
          <a:p>
            <a:r>
              <a:rPr lang="en-US" altLang="en-US"/>
              <a:t>Created by Amzy R. Nirvana</a:t>
            </a:r>
            <a:endParaRPr lang="th-TH" altLang="en-US"/>
          </a:p>
        </p:txBody>
      </p:sp>
      <p:pic>
        <p:nvPicPr>
          <p:cNvPr id="363534" name="Picture 14" descr="MA - Bes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549275"/>
            <a:ext cx="4175125" cy="5735638"/>
          </a:xfrm>
          <a:prstGeom prst="rect">
            <a:avLst/>
          </a:prstGeom>
          <a:noFill/>
          <a:ln w="6350">
            <a:solidFill>
              <a:srgbClr val="33CCCC"/>
            </a:solidFill>
            <a:miter lim="800000"/>
            <a:headEnd/>
            <a:tailEnd/>
          </a:ln>
          <a:effectLst>
            <a:outerShdw dist="63500" dir="2212194" algn="ctr" rotWithShape="0">
              <a:srgbClr val="66CC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3535" name="Rectangle 15"/>
          <p:cNvSpPr>
            <a:spLocks noChangeArrowheads="1"/>
          </p:cNvSpPr>
          <p:nvPr userDrawn="1"/>
        </p:nvSpPr>
        <p:spPr bwMode="auto">
          <a:xfrm>
            <a:off x="1849438" y="1557338"/>
            <a:ext cx="360362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6" name="Rectangle 16"/>
          <p:cNvSpPr>
            <a:spLocks noChangeArrowheads="1"/>
          </p:cNvSpPr>
          <p:nvPr userDrawn="1"/>
        </p:nvSpPr>
        <p:spPr bwMode="auto">
          <a:xfrm>
            <a:off x="1236663" y="1690688"/>
            <a:ext cx="7921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66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7" name="Rectangle 17"/>
          <p:cNvSpPr>
            <a:spLocks noChangeArrowheads="1"/>
          </p:cNvSpPr>
          <p:nvPr userDrawn="1"/>
        </p:nvSpPr>
        <p:spPr bwMode="auto">
          <a:xfrm>
            <a:off x="2209800" y="1690688"/>
            <a:ext cx="812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66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38" name="Rectangle 18"/>
          <p:cNvSpPr>
            <a:spLocks noChangeArrowheads="1"/>
          </p:cNvSpPr>
          <p:nvPr userDrawn="1"/>
        </p:nvSpPr>
        <p:spPr bwMode="auto">
          <a:xfrm>
            <a:off x="193675" y="3789363"/>
            <a:ext cx="64770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54788552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42375" y="274638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80375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052885650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886335479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877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877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466926913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1787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04517490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877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4775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93163240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694107376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037686424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4775" y="987425"/>
            <a:ext cx="617378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192707516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378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249405829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5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/>
              <a:t>ระดับที่สอง</a:t>
            </a:r>
          </a:p>
          <a:p>
            <a:pPr lvl="2"/>
            <a:r>
              <a:rPr lang="th-TH" altLang="en-US"/>
              <a:t>ระดับที่สาม</a:t>
            </a:r>
          </a:p>
          <a:p>
            <a:pPr lvl="3"/>
            <a:r>
              <a:rPr lang="th-TH" altLang="en-US"/>
              <a:t>ระดับที่สี่</a:t>
            </a:r>
          </a:p>
          <a:p>
            <a:pPr lvl="4"/>
            <a:r>
              <a:rPr lang="th-TH" altLang="en-US"/>
              <a:t>ระดับที่ห้า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1600"/>
            <a:ext cx="28479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8775" y="6453188"/>
            <a:ext cx="38576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029700" y="6451600"/>
            <a:ext cx="25415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53E67099-D71B-4427-946E-7C951CDADEBF}" type="slidenum"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/>
              <a:t>‹#›</a:t>
            </a:fld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39" name="Picture 15" descr="Lotus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44450"/>
            <a:ext cx="554038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Cordia New" panose="020B0304020202020204" pitchFamily="34" charset="-34"/>
          <a:cs typeface="Cordia New" panose="020B0304020202020204" pitchFamily="34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ba5s-dVt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thai.wordpress.com/" TargetMode="External"/><Relationship Id="rId2" Type="http://schemas.openxmlformats.org/officeDocument/2006/relationships/hyperlink" Target="https://www.thailandaccount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mnajrat.blogspot.com/2013/11/blog-post_17.html" TargetMode="External"/><Relationship Id="rId4" Type="http://schemas.openxmlformats.org/officeDocument/2006/relationships/hyperlink" Target="https://acc713.blogspot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Created by Amzy R. Nirvana</a:t>
            </a:r>
            <a:endParaRPr lang="th-TH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84663" y="1746250"/>
            <a:ext cx="7910512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h-TH" altLang="en-US" sz="6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บทที่ </a:t>
            </a:r>
            <a:r>
              <a:rPr lang="en-US" altLang="en-US" sz="6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11 </a:t>
            </a:r>
          </a:p>
          <a:p>
            <a:pPr algn="ctr">
              <a:spcBef>
                <a:spcPct val="50000"/>
              </a:spcBef>
            </a:pPr>
            <a:r>
              <a:rPr lang="th-TH" altLang="en-US" sz="6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งบประมาณการลงทุน</a:t>
            </a:r>
            <a:endParaRPr lang="en-US" altLang="en-US" sz="60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>
              <a:spcBef>
                <a:spcPct val="5000"/>
              </a:spcBef>
            </a:pPr>
            <a:r>
              <a:rPr lang="en-US" altLang="en-US" sz="6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Capital Budgeting </a:t>
            </a:r>
            <a:endParaRPr lang="th-TH" altLang="en-US" sz="60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7" name="Picture 21" descr="หลวงปู่แหว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10400" y="0"/>
            <a:ext cx="98107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2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97412" name="Rectangle 4"/>
          <p:cNvSpPr>
            <a:spLocks noChangeArrowheads="1"/>
          </p:cNvSpPr>
          <p:nvPr/>
        </p:nvSpPr>
        <p:spPr bwMode="auto">
          <a:xfrm>
            <a:off x="1425575" y="260350"/>
            <a:ext cx="9439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4000" dirty="0">
                <a:solidFill>
                  <a:srgbClr val="800000"/>
                </a:solidFill>
              </a:rPr>
              <a:t>Discounted Cash Flow </a:t>
            </a:r>
            <a:r>
              <a:rPr lang="th-TH" altLang="en-US" sz="4000" dirty="0">
                <a:solidFill>
                  <a:srgbClr val="800000"/>
                </a:solidFill>
              </a:rPr>
              <a:t>ของโครงการลงทุนซื้อรถบรรทุก</a:t>
            </a:r>
            <a:r>
              <a:rPr lang="en-US" altLang="en-US" sz="4000" dirty="0">
                <a:solidFill>
                  <a:srgbClr val="800000"/>
                </a:solidFill>
              </a:rPr>
              <a:t> </a:t>
            </a:r>
            <a:endParaRPr lang="th-TH" altLang="en-US" sz="4000" dirty="0">
              <a:solidFill>
                <a:srgbClr val="800000"/>
              </a:solidFill>
            </a:endParaRPr>
          </a:p>
        </p:txBody>
      </p:sp>
      <p:sp>
        <p:nvSpPr>
          <p:cNvPr id="1297413" name="Line 5"/>
          <p:cNvSpPr>
            <a:spLocks noChangeShapeType="1"/>
          </p:cNvSpPr>
          <p:nvPr/>
        </p:nvSpPr>
        <p:spPr bwMode="auto">
          <a:xfrm>
            <a:off x="1849438" y="2276475"/>
            <a:ext cx="8080375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14" name="Line 6"/>
          <p:cNvSpPr>
            <a:spLocks noChangeShapeType="1"/>
          </p:cNvSpPr>
          <p:nvPr/>
        </p:nvSpPr>
        <p:spPr bwMode="auto">
          <a:xfrm flipV="1">
            <a:off x="9925050" y="1557338"/>
            <a:ext cx="0" cy="5762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15" name="Text Box 7"/>
          <p:cNvSpPr txBox="1">
            <a:spLocks noChangeArrowheads="1"/>
          </p:cNvSpPr>
          <p:nvPr/>
        </p:nvSpPr>
        <p:spPr bwMode="auto">
          <a:xfrm>
            <a:off x="10013950" y="1052513"/>
            <a:ext cx="14462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altLang="en-US" sz="3600">
                <a:solidFill>
                  <a:srgbClr val="000099"/>
                </a:solidFill>
              </a:rPr>
              <a:t>พันบาท</a:t>
            </a:r>
          </a:p>
        </p:txBody>
      </p:sp>
      <p:sp>
        <p:nvSpPr>
          <p:cNvPr id="1297416" name="Text Box 8"/>
          <p:cNvSpPr txBox="1">
            <a:spLocks noChangeArrowheads="1"/>
          </p:cNvSpPr>
          <p:nvPr/>
        </p:nvSpPr>
        <p:spPr bwMode="auto">
          <a:xfrm>
            <a:off x="8991600" y="1052513"/>
            <a:ext cx="1277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+ 120</a:t>
            </a:r>
            <a:endParaRPr lang="th-TH" altLang="en-US" sz="3600">
              <a:solidFill>
                <a:srgbClr val="000099"/>
              </a:solidFill>
            </a:endParaRPr>
          </a:p>
        </p:txBody>
      </p:sp>
      <p:sp>
        <p:nvSpPr>
          <p:cNvPr id="1297417" name="Text Box 9"/>
          <p:cNvSpPr txBox="1">
            <a:spLocks noChangeArrowheads="1"/>
          </p:cNvSpPr>
          <p:nvPr/>
        </p:nvSpPr>
        <p:spPr bwMode="auto">
          <a:xfrm>
            <a:off x="1082675" y="1052513"/>
            <a:ext cx="127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– 1,000</a:t>
            </a:r>
            <a:endParaRPr lang="th-TH" altLang="en-US" sz="3600">
              <a:solidFill>
                <a:srgbClr val="FF0000"/>
              </a:solidFill>
            </a:endParaRPr>
          </a:p>
        </p:txBody>
      </p:sp>
      <p:sp>
        <p:nvSpPr>
          <p:cNvPr id="1297418" name="Line 10"/>
          <p:cNvSpPr>
            <a:spLocks noChangeShapeType="1"/>
          </p:cNvSpPr>
          <p:nvPr/>
        </p:nvSpPr>
        <p:spPr bwMode="auto">
          <a:xfrm flipV="1">
            <a:off x="2909888" y="1557338"/>
            <a:ext cx="0" cy="5762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19" name="Text Box 11"/>
          <p:cNvSpPr txBox="1">
            <a:spLocks noChangeArrowheads="1"/>
          </p:cNvSpPr>
          <p:nvPr/>
        </p:nvSpPr>
        <p:spPr bwMode="auto">
          <a:xfrm>
            <a:off x="2017713" y="1052513"/>
            <a:ext cx="1277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+ 120</a:t>
            </a:r>
            <a:endParaRPr lang="th-TH" altLang="en-US" sz="3600">
              <a:solidFill>
                <a:srgbClr val="000099"/>
              </a:solidFill>
            </a:endParaRPr>
          </a:p>
        </p:txBody>
      </p:sp>
      <p:sp>
        <p:nvSpPr>
          <p:cNvPr id="1297420" name="Line 12"/>
          <p:cNvSpPr>
            <a:spLocks noChangeShapeType="1"/>
          </p:cNvSpPr>
          <p:nvPr/>
        </p:nvSpPr>
        <p:spPr bwMode="auto">
          <a:xfrm flipV="1">
            <a:off x="1849438" y="1557338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21" name="Line 13"/>
          <p:cNvSpPr>
            <a:spLocks noChangeShapeType="1"/>
          </p:cNvSpPr>
          <p:nvPr/>
        </p:nvSpPr>
        <p:spPr bwMode="auto">
          <a:xfrm flipV="1">
            <a:off x="4014788" y="1557338"/>
            <a:ext cx="0" cy="5762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22" name="Text Box 14"/>
          <p:cNvSpPr txBox="1">
            <a:spLocks noChangeArrowheads="1"/>
          </p:cNvSpPr>
          <p:nvPr/>
        </p:nvSpPr>
        <p:spPr bwMode="auto">
          <a:xfrm>
            <a:off x="3122613" y="1052513"/>
            <a:ext cx="127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+ 120</a:t>
            </a:r>
            <a:endParaRPr lang="th-TH" altLang="en-US" sz="3600">
              <a:solidFill>
                <a:srgbClr val="000099"/>
              </a:solidFill>
            </a:endParaRPr>
          </a:p>
        </p:txBody>
      </p:sp>
      <p:sp>
        <p:nvSpPr>
          <p:cNvPr id="1297423" name="Rectangle 15"/>
          <p:cNvSpPr>
            <a:spLocks noChangeArrowheads="1"/>
          </p:cNvSpPr>
          <p:nvPr/>
        </p:nvSpPr>
        <p:spPr bwMode="auto">
          <a:xfrm>
            <a:off x="4570413" y="1123950"/>
            <a:ext cx="48482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>
                <a:solidFill>
                  <a:srgbClr val="000099"/>
                </a:solidFill>
              </a:rPr>
              <a:t>......................................................</a:t>
            </a:r>
            <a:endParaRPr lang="th-TH" altLang="en-US" sz="2800">
              <a:solidFill>
                <a:srgbClr val="000099"/>
              </a:solidFill>
            </a:endParaRPr>
          </a:p>
        </p:txBody>
      </p:sp>
      <p:sp>
        <p:nvSpPr>
          <p:cNvPr id="1297424" name="Text Box 16"/>
          <p:cNvSpPr txBox="1">
            <a:spLocks noChangeArrowheads="1"/>
          </p:cNvSpPr>
          <p:nvPr/>
        </p:nvSpPr>
        <p:spPr bwMode="auto">
          <a:xfrm>
            <a:off x="768350" y="2349500"/>
            <a:ext cx="25193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มูลค่าปัจจุบัน </a:t>
            </a:r>
            <a:endParaRPr lang="en-US" altLang="en-US" sz="3600" dirty="0">
              <a:solidFill>
                <a:srgbClr val="000099"/>
              </a:solidFill>
            </a:endParaRPr>
          </a:p>
          <a:p>
            <a:pPr algn="ctr"/>
            <a:r>
              <a:rPr lang="en-US" altLang="en-US" sz="3600" dirty="0">
                <a:solidFill>
                  <a:srgbClr val="000099"/>
                </a:solidFill>
              </a:rPr>
              <a:t>(PV)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97425" name="Text Box 17"/>
          <p:cNvSpPr txBox="1">
            <a:spLocks noChangeArrowheads="1"/>
          </p:cNvSpPr>
          <p:nvPr/>
        </p:nvSpPr>
        <p:spPr bwMode="auto">
          <a:xfrm>
            <a:off x="1082675" y="3284538"/>
            <a:ext cx="1331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– 1,000</a:t>
            </a:r>
            <a:endParaRPr lang="th-TH" altLang="en-US" sz="3600">
              <a:solidFill>
                <a:srgbClr val="FF0000"/>
              </a:solidFill>
            </a:endParaRPr>
          </a:p>
        </p:txBody>
      </p:sp>
      <p:grpSp>
        <p:nvGrpSpPr>
          <p:cNvPr id="1297426" name="Group 18"/>
          <p:cNvGrpSpPr>
            <a:grpSpLocks/>
          </p:cNvGrpSpPr>
          <p:nvPr/>
        </p:nvGrpSpPr>
        <p:grpSpPr bwMode="auto">
          <a:xfrm>
            <a:off x="2530475" y="2420938"/>
            <a:ext cx="382588" cy="1584325"/>
            <a:chOff x="930" y="1525"/>
            <a:chExt cx="204" cy="998"/>
          </a:xfrm>
        </p:grpSpPr>
        <p:sp>
          <p:nvSpPr>
            <p:cNvPr id="1297427" name="Line 19"/>
            <p:cNvSpPr>
              <a:spLocks noChangeShapeType="1"/>
            </p:cNvSpPr>
            <p:nvPr/>
          </p:nvSpPr>
          <p:spPr bwMode="auto">
            <a:xfrm>
              <a:off x="1133" y="1525"/>
              <a:ext cx="0" cy="998"/>
            </a:xfrm>
            <a:prstGeom prst="line">
              <a:avLst/>
            </a:prstGeom>
            <a:noFill/>
            <a:ln w="63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1297428" name="Line 20"/>
            <p:cNvSpPr>
              <a:spLocks noChangeShapeType="1"/>
            </p:cNvSpPr>
            <p:nvPr/>
          </p:nvSpPr>
          <p:spPr bwMode="auto">
            <a:xfrm flipH="1">
              <a:off x="930" y="2523"/>
              <a:ext cx="204" cy="0"/>
            </a:xfrm>
            <a:prstGeom prst="line">
              <a:avLst/>
            </a:prstGeom>
            <a:noFill/>
            <a:ln w="63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</p:grpSp>
      <p:sp>
        <p:nvSpPr>
          <p:cNvPr id="1297429" name="Text Box 21"/>
          <p:cNvSpPr txBox="1">
            <a:spLocks noChangeArrowheads="1"/>
          </p:cNvSpPr>
          <p:nvPr/>
        </p:nvSpPr>
        <p:spPr bwMode="auto">
          <a:xfrm>
            <a:off x="1082675" y="3716338"/>
            <a:ext cx="1331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  X1</a:t>
            </a:r>
            <a:endParaRPr lang="th-TH" altLang="en-US" sz="3600">
              <a:solidFill>
                <a:srgbClr val="000099"/>
              </a:solidFill>
            </a:endParaRPr>
          </a:p>
        </p:txBody>
      </p:sp>
      <p:sp>
        <p:nvSpPr>
          <p:cNvPr id="1297431" name="Line 23"/>
          <p:cNvSpPr>
            <a:spLocks noChangeShapeType="1"/>
          </p:cNvSpPr>
          <p:nvPr/>
        </p:nvSpPr>
        <p:spPr bwMode="auto">
          <a:xfrm>
            <a:off x="4019550" y="2420938"/>
            <a:ext cx="0" cy="2016125"/>
          </a:xfrm>
          <a:prstGeom prst="line">
            <a:avLst/>
          </a:prstGeom>
          <a:noFill/>
          <a:ln w="63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32" name="Line 24"/>
          <p:cNvSpPr>
            <a:spLocks noChangeShapeType="1"/>
          </p:cNvSpPr>
          <p:nvPr/>
        </p:nvSpPr>
        <p:spPr bwMode="auto">
          <a:xfrm flipH="1">
            <a:off x="2530475" y="4437063"/>
            <a:ext cx="1485900" cy="0"/>
          </a:xfrm>
          <a:prstGeom prst="line">
            <a:avLst/>
          </a:prstGeom>
          <a:noFill/>
          <a:ln w="63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33" name="Text Box 25"/>
          <p:cNvSpPr txBox="1">
            <a:spLocks noChangeArrowheads="1"/>
          </p:cNvSpPr>
          <p:nvPr/>
        </p:nvSpPr>
        <p:spPr bwMode="auto">
          <a:xfrm>
            <a:off x="1082675" y="4148138"/>
            <a:ext cx="1331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+  X2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97434" name="Text Box 26"/>
          <p:cNvSpPr txBox="1">
            <a:spLocks noChangeArrowheads="1"/>
          </p:cNvSpPr>
          <p:nvPr/>
        </p:nvSpPr>
        <p:spPr bwMode="auto">
          <a:xfrm>
            <a:off x="1082675" y="4652963"/>
            <a:ext cx="1331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0099"/>
                </a:solidFill>
              </a:rPr>
              <a:t>……</a:t>
            </a:r>
            <a:endParaRPr lang="th-TH" altLang="en-US" sz="2800">
              <a:solidFill>
                <a:srgbClr val="000099"/>
              </a:solidFill>
            </a:endParaRPr>
          </a:p>
        </p:txBody>
      </p:sp>
      <p:sp>
        <p:nvSpPr>
          <p:cNvPr id="1297436" name="Line 28"/>
          <p:cNvSpPr>
            <a:spLocks noChangeShapeType="1"/>
          </p:cNvSpPr>
          <p:nvPr/>
        </p:nvSpPr>
        <p:spPr bwMode="auto">
          <a:xfrm>
            <a:off x="9902825" y="2420938"/>
            <a:ext cx="0" cy="3024187"/>
          </a:xfrm>
          <a:prstGeom prst="line">
            <a:avLst/>
          </a:prstGeom>
          <a:noFill/>
          <a:ln w="63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37" name="Line 29"/>
          <p:cNvSpPr>
            <a:spLocks noChangeShapeType="1"/>
          </p:cNvSpPr>
          <p:nvPr/>
        </p:nvSpPr>
        <p:spPr bwMode="auto">
          <a:xfrm flipH="1">
            <a:off x="2497138" y="5445125"/>
            <a:ext cx="7399337" cy="0"/>
          </a:xfrm>
          <a:prstGeom prst="line">
            <a:avLst/>
          </a:prstGeom>
          <a:noFill/>
          <a:ln w="63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7438" name="Text Box 30"/>
          <p:cNvSpPr txBox="1">
            <a:spLocks noChangeArrowheads="1"/>
          </p:cNvSpPr>
          <p:nvPr/>
        </p:nvSpPr>
        <p:spPr bwMode="auto">
          <a:xfrm>
            <a:off x="1082675" y="5141913"/>
            <a:ext cx="1331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+ X10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97439" name="Text Box 31"/>
          <p:cNvSpPr txBox="1">
            <a:spLocks noChangeArrowheads="1"/>
          </p:cNvSpPr>
          <p:nvPr/>
        </p:nvSpPr>
        <p:spPr bwMode="auto">
          <a:xfrm>
            <a:off x="2443163" y="4649788"/>
            <a:ext cx="3317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i="1" dirty="0">
                <a:solidFill>
                  <a:srgbClr val="000099"/>
                </a:solidFill>
              </a:rPr>
              <a:t>% </a:t>
            </a:r>
            <a:r>
              <a:rPr lang="th-TH" altLang="en-US" sz="3600" i="1" dirty="0">
                <a:solidFill>
                  <a:srgbClr val="000099"/>
                </a:solidFill>
              </a:rPr>
              <a:t>คิดลด (</a:t>
            </a:r>
            <a:r>
              <a:rPr lang="en-US" altLang="en-US" sz="3600" i="1" dirty="0">
                <a:solidFill>
                  <a:srgbClr val="000099"/>
                </a:solidFill>
              </a:rPr>
              <a:t>Discounted)</a:t>
            </a:r>
            <a:endParaRPr lang="th-TH" altLang="en-US" sz="36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104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graphicFrame>
        <p:nvGraphicFramePr>
          <p:cNvPr id="1298960" name="Group 5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5539163"/>
              </p:ext>
            </p:extLst>
          </p:nvPr>
        </p:nvGraphicFramePr>
        <p:xfrm>
          <a:off x="2568575" y="476672"/>
          <a:ext cx="6926263" cy="6272784"/>
        </p:xfrm>
        <a:graphic>
          <a:graphicData uri="http://schemas.openxmlformats.org/drawingml/2006/table">
            <a:tbl>
              <a:tblPr/>
              <a:tblGrid>
                <a:gridCol w="1233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8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82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82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98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82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1.833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3.465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98961" name="Text Box 529"/>
          <p:cNvSpPr txBox="1">
            <a:spLocks noChangeArrowheads="1"/>
          </p:cNvSpPr>
          <p:nvPr/>
        </p:nvSpPr>
        <p:spPr bwMode="auto">
          <a:xfrm>
            <a:off x="2568574" y="-19050"/>
            <a:ext cx="47531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Table 1 : Present Value of  </a:t>
            </a:r>
            <a:r>
              <a:rPr lang="th-TH" altLang="en-US" sz="3600" dirty="0"/>
              <a:t>฿</a:t>
            </a:r>
            <a:r>
              <a:rPr lang="en-US" altLang="en-US" sz="3600" dirty="0"/>
              <a:t>1 </a:t>
            </a:r>
            <a:endParaRPr lang="th-TH" altLang="en-US" sz="3600" dirty="0"/>
          </a:p>
        </p:txBody>
      </p:sp>
      <p:sp>
        <p:nvSpPr>
          <p:cNvPr id="1298962" name="Text Box 530"/>
          <p:cNvSpPr txBox="1">
            <a:spLocks noChangeArrowheads="1"/>
          </p:cNvSpPr>
          <p:nvPr/>
        </p:nvSpPr>
        <p:spPr bwMode="auto">
          <a:xfrm>
            <a:off x="2568574" y="3356992"/>
            <a:ext cx="7345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800000"/>
                </a:solidFill>
              </a:rPr>
              <a:t>Table 2 : Present Value of Ordinary Annuity of  </a:t>
            </a:r>
            <a:r>
              <a:rPr lang="th-TH" altLang="en-US" sz="3600" dirty="0">
                <a:solidFill>
                  <a:srgbClr val="800000"/>
                </a:solidFill>
              </a:rPr>
              <a:t>฿</a:t>
            </a:r>
            <a:r>
              <a:rPr lang="en-US" altLang="en-US" sz="3600" dirty="0">
                <a:solidFill>
                  <a:srgbClr val="800000"/>
                </a:solidFill>
              </a:rPr>
              <a:t>1 </a:t>
            </a:r>
            <a:endParaRPr lang="th-TH" altLang="en-US" sz="3600" dirty="0">
              <a:solidFill>
                <a:srgbClr val="800000"/>
              </a:solidFill>
            </a:endParaRPr>
          </a:p>
        </p:txBody>
      </p:sp>
      <p:sp>
        <p:nvSpPr>
          <p:cNvPr id="1298964" name="Oval 532"/>
          <p:cNvSpPr>
            <a:spLocks noChangeArrowheads="1"/>
          </p:cNvSpPr>
          <p:nvPr/>
        </p:nvSpPr>
        <p:spPr bwMode="auto">
          <a:xfrm>
            <a:off x="0" y="185738"/>
            <a:ext cx="719138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325</a:t>
            </a:r>
            <a:endParaRPr lang="th-TH" altLang="en-US" sz="2800" b="0" dirty="0">
              <a:solidFill>
                <a:schemeClr val="tx1"/>
              </a:solidFill>
            </a:endParaRPr>
          </a:p>
        </p:txBody>
      </p:sp>
      <p:sp>
        <p:nvSpPr>
          <p:cNvPr id="1298965" name="Oval 533"/>
          <p:cNvSpPr>
            <a:spLocks noChangeArrowheads="1"/>
          </p:cNvSpPr>
          <p:nvPr/>
        </p:nvSpPr>
        <p:spPr bwMode="auto">
          <a:xfrm>
            <a:off x="0" y="3425825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326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98966" name="Text Box 534"/>
          <p:cNvSpPr txBox="1">
            <a:spLocks noChangeArrowheads="1"/>
          </p:cNvSpPr>
          <p:nvPr/>
        </p:nvSpPr>
        <p:spPr bwMode="auto">
          <a:xfrm>
            <a:off x="9481963" y="2826802"/>
            <a:ext cx="264001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h-TH" altLang="en-US" sz="3600" dirty="0">
                <a:solidFill>
                  <a:srgbClr val="0000FF"/>
                </a:solidFill>
              </a:rPr>
              <a:t>ตาราง </a:t>
            </a:r>
            <a:r>
              <a:rPr lang="en-US" altLang="en-US" sz="3600" dirty="0">
                <a:solidFill>
                  <a:srgbClr val="0000FF"/>
                </a:solidFill>
              </a:rPr>
              <a:t>2 </a:t>
            </a:r>
            <a:endParaRPr lang="th-TH" altLang="en-US" sz="3600" dirty="0">
              <a:solidFill>
                <a:srgbClr val="0000FF"/>
              </a:solidFill>
            </a:endParaRPr>
          </a:p>
          <a:p>
            <a:pPr algn="ctr"/>
            <a:r>
              <a:rPr lang="th-TH" altLang="en-US" sz="3600" dirty="0">
                <a:solidFill>
                  <a:srgbClr val="0000FF"/>
                </a:solidFill>
              </a:rPr>
              <a:t>เป็นผลรวมของ</a:t>
            </a:r>
          </a:p>
          <a:p>
            <a:pPr algn="ctr"/>
            <a:r>
              <a:rPr lang="th-TH" altLang="en-US" sz="3600" dirty="0">
                <a:solidFill>
                  <a:srgbClr val="0000FF"/>
                </a:solidFill>
              </a:rPr>
              <a:t>ตาราง </a:t>
            </a:r>
            <a:r>
              <a:rPr lang="en-US" altLang="en-US" sz="3600" dirty="0">
                <a:solidFill>
                  <a:srgbClr val="0000FF"/>
                </a:solidFill>
              </a:rPr>
              <a:t>1</a:t>
            </a:r>
            <a:endParaRPr lang="th-TH" altLang="en-US" sz="3600" dirty="0">
              <a:solidFill>
                <a:srgbClr val="0000FF"/>
              </a:solidFill>
            </a:endParaRPr>
          </a:p>
        </p:txBody>
      </p:sp>
      <p:sp>
        <p:nvSpPr>
          <p:cNvPr id="1298967" name="Rectangle 535"/>
          <p:cNvSpPr>
            <a:spLocks noChangeArrowheads="1"/>
          </p:cNvSpPr>
          <p:nvPr/>
        </p:nvSpPr>
        <p:spPr bwMode="auto">
          <a:xfrm>
            <a:off x="6073775" y="1052736"/>
            <a:ext cx="1136650" cy="1188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8968" name="Rectangle 536"/>
          <p:cNvSpPr>
            <a:spLocks noChangeArrowheads="1"/>
          </p:cNvSpPr>
          <p:nvPr/>
        </p:nvSpPr>
        <p:spPr bwMode="auto">
          <a:xfrm>
            <a:off x="6073775" y="4970447"/>
            <a:ext cx="1136650" cy="61561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8969" name="Rectangle 537"/>
          <p:cNvSpPr>
            <a:spLocks noChangeArrowheads="1"/>
          </p:cNvSpPr>
          <p:nvPr/>
        </p:nvSpPr>
        <p:spPr bwMode="auto">
          <a:xfrm>
            <a:off x="6073775" y="1052736"/>
            <a:ext cx="1136650" cy="177406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8970" name="Rectangle 538"/>
          <p:cNvSpPr>
            <a:spLocks noChangeArrowheads="1"/>
          </p:cNvSpPr>
          <p:nvPr/>
        </p:nvSpPr>
        <p:spPr bwMode="auto">
          <a:xfrm>
            <a:off x="6073775" y="5589240"/>
            <a:ext cx="1136650" cy="576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8971" name="Rectangle 539"/>
          <p:cNvSpPr>
            <a:spLocks noChangeArrowheads="1"/>
          </p:cNvSpPr>
          <p:nvPr/>
        </p:nvSpPr>
        <p:spPr bwMode="auto">
          <a:xfrm>
            <a:off x="6073775" y="1052735"/>
            <a:ext cx="1136650" cy="2340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8972" name="Rectangle 540"/>
          <p:cNvSpPr>
            <a:spLocks noChangeArrowheads="1"/>
          </p:cNvSpPr>
          <p:nvPr/>
        </p:nvSpPr>
        <p:spPr bwMode="auto">
          <a:xfrm>
            <a:off x="6073775" y="6165304"/>
            <a:ext cx="1136650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8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989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98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98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9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9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967" grpId="0" animBg="1"/>
      <p:bldP spid="1298968" grpId="0" animBg="1"/>
      <p:bldP spid="1298969" grpId="0" animBg="1"/>
      <p:bldP spid="1298970" grpId="0" animBg="1"/>
      <p:bldP spid="1298971" grpId="0" animBg="1"/>
      <p:bldP spid="12989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69762" name="Rectangle 2"/>
          <p:cNvSpPr>
            <a:spLocks noChangeArrowheads="1"/>
          </p:cNvSpPr>
          <p:nvPr/>
        </p:nvSpPr>
        <p:spPr bwMode="auto">
          <a:xfrm>
            <a:off x="2928938" y="1628775"/>
            <a:ext cx="6297612" cy="1152525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มูลค่าปัจจุบันของ กระแสเงินสดที่ไหลเข้า </a:t>
            </a:r>
          </a:p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หรือ รายรับจากโครงการ </a:t>
            </a:r>
            <a:r>
              <a:rPr lang="en-US" altLang="en-US" sz="3600" dirty="0">
                <a:solidFill>
                  <a:srgbClr val="000099"/>
                </a:solidFill>
              </a:rPr>
              <a:t>(Cash Inflow) 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69763" name="Rectangle 3"/>
          <p:cNvSpPr>
            <a:spLocks noChangeArrowheads="1"/>
          </p:cNvSpPr>
          <p:nvPr/>
        </p:nvSpPr>
        <p:spPr bwMode="auto">
          <a:xfrm>
            <a:off x="4945063" y="2852738"/>
            <a:ext cx="2209800" cy="57626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en-US" sz="3600" dirty="0">
                <a:solidFill>
                  <a:srgbClr val="FF0000"/>
                </a:solidFill>
              </a:rPr>
              <a:t>หักด้วย</a:t>
            </a:r>
          </a:p>
        </p:txBody>
      </p:sp>
      <p:sp>
        <p:nvSpPr>
          <p:cNvPr id="1269764" name="Rectangle 4"/>
          <p:cNvSpPr>
            <a:spLocks noChangeArrowheads="1"/>
          </p:cNvSpPr>
          <p:nvPr/>
        </p:nvSpPr>
        <p:spPr bwMode="auto">
          <a:xfrm>
            <a:off x="2928938" y="3500438"/>
            <a:ext cx="6297612" cy="1152525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มูลค่าปัจจุบันของ กระแสเงินสดที่ไหลออก </a:t>
            </a:r>
          </a:p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หรือ รายจ่ายของโครงการ </a:t>
            </a:r>
            <a:r>
              <a:rPr lang="en-US" altLang="en-US" sz="3600" dirty="0">
                <a:solidFill>
                  <a:srgbClr val="000099"/>
                </a:solidFill>
              </a:rPr>
              <a:t>(Cash Outflow)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69765" name="Text Box 5"/>
          <p:cNvSpPr txBox="1">
            <a:spLocks noChangeArrowheads="1"/>
          </p:cNvSpPr>
          <p:nvPr/>
        </p:nvSpPr>
        <p:spPr bwMode="auto">
          <a:xfrm>
            <a:off x="0" y="5099050"/>
            <a:ext cx="12195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ยอมรับโครงการลงทุนที่มีมูลค่าปัจจุบันสุทธิเท่ากับศูนย์ หรือ มากกว่าศูนย์</a:t>
            </a:r>
            <a:r>
              <a:rPr lang="en-US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h-TH" altLang="en-US" sz="3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766" name="Oval 6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295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69768" name="Rectangle 8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วิธีมูลค่าปัจจุบันสุทธิ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(Net Present Value : NPV)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078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5738"/>
            <a:ext cx="12195175" cy="1728787"/>
          </a:xfrm>
          <a:noFill/>
        </p:spPr>
        <p:txBody>
          <a:bodyPr/>
          <a:lstStyle/>
          <a:p>
            <a:pPr marL="0" indent="0" algn="ctr">
              <a:spcBef>
                <a:spcPct val="5000"/>
              </a:spcBef>
              <a:buFontTx/>
              <a:buNone/>
            </a:pPr>
            <a:r>
              <a:rPr lang="en-US" altLang="en-US" sz="3600" b="1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Ex1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ต้องการซื้อเครื่องจักรราคา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500,000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เพื่อใช้แทนแรงงานคน คาดว่า</a:t>
            </a:r>
          </a:p>
          <a:p>
            <a:pPr marL="0" indent="0" algn="ctr">
              <a:spcBef>
                <a:spcPct val="5000"/>
              </a:spcBef>
              <a:buFontTx/>
              <a:buNone/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จะประหยัดค่าแรงงานได้ปีละ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153,000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เครื่องจักรมีอายุการใช้งานได้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5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ปี </a:t>
            </a:r>
          </a:p>
          <a:p>
            <a:pPr marL="0" indent="0" algn="ctr">
              <a:spcBef>
                <a:spcPct val="5000"/>
              </a:spcBef>
              <a:buFontTx/>
              <a:buNone/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(ไม่มีมูลค่าซาก) ต้องการผลตอบแทนจากการลงทุนก่อนภาษีในอัตรา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16%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   </a:t>
            </a:r>
            <a:r>
              <a:rPr lang="en-US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NPV = ?</a:t>
            </a:r>
            <a:endParaRPr lang="th-TH" alt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70789" name="Text Box 5"/>
          <p:cNvSpPr txBox="1">
            <a:spLocks noChangeArrowheads="1"/>
          </p:cNvSpPr>
          <p:nvPr/>
        </p:nvSpPr>
        <p:spPr bwMode="auto">
          <a:xfrm>
            <a:off x="120650" y="1833563"/>
            <a:ext cx="11955463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600" dirty="0">
                <a:solidFill>
                  <a:srgbClr val="800000"/>
                </a:solidFill>
              </a:rPr>
              <a:t>PV </a:t>
            </a:r>
            <a:r>
              <a:rPr lang="th-TH" altLang="en-US" sz="3600" dirty="0">
                <a:solidFill>
                  <a:srgbClr val="800000"/>
                </a:solidFill>
              </a:rPr>
              <a:t>(มูลค่าปัจจุบัน) ของกระแสเงินสดเข้า </a:t>
            </a:r>
            <a:r>
              <a:rPr lang="en-US" altLang="en-US" sz="3600" dirty="0">
                <a:solidFill>
                  <a:srgbClr val="800000"/>
                </a:solidFill>
              </a:rPr>
              <a:t>= 153,000 * 3.274 = 500,922</a:t>
            </a:r>
          </a:p>
          <a:p>
            <a:pPr algn="ctr">
              <a:spcBef>
                <a:spcPct val="20000"/>
              </a:spcBef>
            </a:pPr>
            <a:r>
              <a:rPr lang="en-US" altLang="en-US" sz="3600" dirty="0">
                <a:solidFill>
                  <a:srgbClr val="800000"/>
                </a:solidFill>
              </a:rPr>
              <a:t>NPV </a:t>
            </a:r>
            <a:r>
              <a:rPr lang="th-TH" altLang="en-US" sz="3600" dirty="0">
                <a:solidFill>
                  <a:srgbClr val="800000"/>
                </a:solidFill>
              </a:rPr>
              <a:t>(มูลค่าปัจจุบันสุทธิ) </a:t>
            </a:r>
            <a:r>
              <a:rPr lang="en-US" altLang="en-US" sz="3600" dirty="0">
                <a:solidFill>
                  <a:srgbClr val="800000"/>
                </a:solidFill>
              </a:rPr>
              <a:t>= 500,922</a:t>
            </a:r>
            <a:r>
              <a:rPr lang="th-TH" altLang="en-US" sz="3600" dirty="0">
                <a:solidFill>
                  <a:srgbClr val="800000"/>
                </a:solidFill>
              </a:rPr>
              <a:t> </a:t>
            </a:r>
            <a:r>
              <a:rPr lang="en-US" altLang="en-US" sz="3600" dirty="0">
                <a:solidFill>
                  <a:srgbClr val="800000"/>
                </a:solidFill>
              </a:rPr>
              <a:t>– 500,000 = 922 </a:t>
            </a:r>
            <a:r>
              <a:rPr lang="th-TH" altLang="en-US" sz="3600" dirty="0">
                <a:solidFill>
                  <a:srgbClr val="800000"/>
                </a:solidFill>
              </a:rPr>
              <a:t>บาท</a:t>
            </a:r>
            <a:r>
              <a:rPr lang="en-US" altLang="en-US" sz="3600" dirty="0">
                <a:solidFill>
                  <a:srgbClr val="800000"/>
                </a:solidFill>
              </a:rPr>
              <a:t> </a:t>
            </a:r>
            <a:endParaRPr lang="th-TH" altLang="en-US" sz="3600" dirty="0">
              <a:solidFill>
                <a:srgbClr val="800000"/>
              </a:solidFill>
            </a:endParaRPr>
          </a:p>
        </p:txBody>
      </p:sp>
      <p:sp>
        <p:nvSpPr>
          <p:cNvPr id="1270790" name="Oval 6"/>
          <p:cNvSpPr>
            <a:spLocks noChangeArrowheads="1"/>
          </p:cNvSpPr>
          <p:nvPr/>
        </p:nvSpPr>
        <p:spPr bwMode="auto">
          <a:xfrm>
            <a:off x="0" y="256540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326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0793" name="Oval 9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296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270930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2172758"/>
              </p:ext>
            </p:extLst>
          </p:nvPr>
        </p:nvGraphicFramePr>
        <p:xfrm>
          <a:off x="1776413" y="2852936"/>
          <a:ext cx="8713787" cy="3840480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1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0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21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5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176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16%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1.942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2.884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3.808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2.798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3.274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70995" name="Text Box 211"/>
          <p:cNvSpPr txBox="1">
            <a:spLocks noChangeArrowheads="1"/>
          </p:cNvSpPr>
          <p:nvPr/>
        </p:nvSpPr>
        <p:spPr bwMode="auto">
          <a:xfrm>
            <a:off x="1847850" y="2348880"/>
            <a:ext cx="7345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Table 2 : Present Value of Ordinary Annuity of  </a:t>
            </a:r>
            <a:r>
              <a:rPr lang="th-TH" altLang="en-US" dirty="0">
                <a:solidFill>
                  <a:srgbClr val="000099"/>
                </a:solidFill>
              </a:rPr>
              <a:t>฿</a:t>
            </a:r>
            <a:r>
              <a:rPr lang="en-US" altLang="en-US" dirty="0">
                <a:solidFill>
                  <a:srgbClr val="000099"/>
                </a:solidFill>
              </a:rPr>
              <a:t>1 </a:t>
            </a:r>
            <a:endParaRPr lang="th-TH" altLang="en-US" dirty="0">
              <a:solidFill>
                <a:srgbClr val="000099"/>
              </a:solidFill>
            </a:endParaRPr>
          </a:p>
        </p:txBody>
      </p:sp>
      <p:sp>
        <p:nvSpPr>
          <p:cNvPr id="1270996" name="Rectangle 212"/>
          <p:cNvSpPr>
            <a:spLocks noChangeArrowheads="1"/>
          </p:cNvSpPr>
          <p:nvPr/>
        </p:nvSpPr>
        <p:spPr bwMode="auto">
          <a:xfrm>
            <a:off x="9072563" y="6048672"/>
            <a:ext cx="1417637" cy="64474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999" name="Rectangle 215"/>
          <p:cNvSpPr>
            <a:spLocks noChangeArrowheads="1"/>
          </p:cNvSpPr>
          <p:nvPr/>
        </p:nvSpPr>
        <p:spPr bwMode="auto">
          <a:xfrm>
            <a:off x="3986213" y="3933825"/>
            <a:ext cx="43195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ยอมรับโครงการลงทุน</a:t>
            </a:r>
            <a:r>
              <a:rPr lang="en-US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h-TH" altLang="en-US" sz="3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0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70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70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70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70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70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70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7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7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789" grpId="0" uiExpand="1" build="p"/>
      <p:bldP spid="1270790" grpId="0"/>
      <p:bldP spid="1270995" grpId="0"/>
      <p:bldP spid="1270996" grpId="0" animBg="1"/>
      <p:bldP spid="12709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8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1811" name="Oval 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297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1813" name="Rectangle 5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วิธีมูลค่าปัจจุบันสุทธิ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(Net Present Value : NPV)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71814" name="Picture 6" descr="NP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650" y="1357313"/>
            <a:ext cx="378142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71810" name="Text Box 2"/>
          <p:cNvSpPr txBox="1">
            <a:spLocks noChangeArrowheads="1"/>
          </p:cNvSpPr>
          <p:nvPr/>
        </p:nvSpPr>
        <p:spPr bwMode="auto">
          <a:xfrm>
            <a:off x="2857500" y="1125538"/>
            <a:ext cx="8856663" cy="4159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1169988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882775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2595563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330835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37655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42227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46799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51371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Excel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สามารถคำนวณหา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NPV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ได้อย่างรวดเร็ว ซึ่งทำได้ดังนี้ </a:t>
            </a:r>
          </a:p>
          <a:p>
            <a:pPr>
              <a:spcBef>
                <a:spcPct val="35000"/>
              </a:spcBef>
              <a:buFontTx/>
              <a:buAutoNum type="arabicPeriod"/>
            </a:pP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กรอกข้อมูลกระแสเงินสดใน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cell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ต่างๆของ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Excel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(ใช้ข้อมูลตามตัวอย่าง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กรอก 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–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500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000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B1,   153000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B2, B3, B4, B5, B6 </a:t>
            </a:r>
          </a:p>
          <a:p>
            <a:pPr>
              <a:spcBef>
                <a:spcPct val="35000"/>
              </a:spcBef>
              <a:buFontTx/>
              <a:buAutoNum type="arabicPeriod"/>
            </a:pP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ป้อนคำสั่งเพื่อคำนวณหา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NPV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B7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ดังนี้  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=NPV(0.16,B2:B6)+B1   </a:t>
            </a:r>
          </a:p>
          <a:p>
            <a:pPr>
              <a:spcBef>
                <a:spcPct val="35000"/>
              </a:spcBef>
              <a:buFontTx/>
              <a:buAutoNum type="arabicPeriod"/>
            </a:pP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กด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Enter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ผลลัพธ์ที่ปรากฏใน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B7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คือ 967</a:t>
            </a:r>
          </a:p>
          <a:p>
            <a:pPr>
              <a:spcBef>
                <a:spcPct val="15000"/>
              </a:spcBef>
            </a:pP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0.16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ในเครื่อง(  ) หมายถึงอัตราผลตอบแทนจากการลงทุน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16%</a:t>
            </a:r>
            <a:endParaRPr lang="th-TH" altLang="en-US" sz="3200" dirty="0">
              <a:solidFill>
                <a:srgbClr val="000099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15000"/>
              </a:spcBef>
            </a:pP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หรือ กรอกข้อมูลใน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column </a:t>
            </a:r>
            <a:r>
              <a:rPr lang="th-TH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อื่นๆ เช่น </a:t>
            </a:r>
            <a:r>
              <a:rPr lang="en-US" altLang="en-US" sz="32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 </a:t>
            </a:r>
            <a:endParaRPr lang="th-TH" altLang="en-US" sz="3200" dirty="0">
              <a:solidFill>
                <a:srgbClr val="000099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71815" name="Text Box 7"/>
          <p:cNvSpPr txBox="1">
            <a:spLocks noChangeArrowheads="1"/>
          </p:cNvSpPr>
          <p:nvPr/>
        </p:nvSpPr>
        <p:spPr bwMode="auto">
          <a:xfrm>
            <a:off x="2713038" y="5805488"/>
            <a:ext cx="9288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>
                <a:solidFill>
                  <a:srgbClr val="800000"/>
                </a:solidFill>
              </a:rPr>
              <a:t>Slide </a:t>
            </a:r>
            <a:r>
              <a:rPr lang="th-TH" altLang="en-US" i="1">
                <a:solidFill>
                  <a:srgbClr val="800000"/>
                </a:solidFill>
              </a:rPr>
              <a:t>ที่ผ่านมา </a:t>
            </a:r>
            <a:r>
              <a:rPr lang="en-US" altLang="en-US" i="1">
                <a:solidFill>
                  <a:srgbClr val="800000"/>
                </a:solidFill>
              </a:rPr>
              <a:t>NPV = 922 </a:t>
            </a:r>
            <a:r>
              <a:rPr lang="th-TH" altLang="en-US" i="1">
                <a:solidFill>
                  <a:srgbClr val="800000"/>
                </a:solidFill>
              </a:rPr>
              <a:t>ต่างกันเพราะตัวเลขในตารางมีการปัดเศษ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2837" name="Oval 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297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2838" name="Rectangle 6"/>
          <p:cNvSpPr>
            <a:spLocks noChangeArrowheads="1"/>
          </p:cNvSpPr>
          <p:nvPr/>
        </p:nvSpPr>
        <p:spPr bwMode="auto">
          <a:xfrm>
            <a:off x="1057275" y="185738"/>
            <a:ext cx="100774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วิธีอัตราผลตอบแทนภายใน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(Internal Rate of Return : IRR)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77107" y="1484585"/>
            <a:ext cx="9554913" cy="41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5000"/>
              </a:spcBef>
              <a:buNone/>
            </a:pPr>
            <a:r>
              <a:rPr lang="th-TH" altLang="en-US" sz="3600" dirty="0"/>
              <a:t>เป็นอัตราที่ทำให้ค่าปัจจุบันของกระแสเงินสดที่ไหลเข้า </a:t>
            </a:r>
            <a:r>
              <a:rPr lang="en-US" altLang="en-US" sz="3600" dirty="0"/>
              <a:t>(Cash Inflow) </a:t>
            </a:r>
            <a:r>
              <a:rPr lang="th-TH" altLang="en-US" sz="3600" dirty="0"/>
              <a:t>เท่ากับ มูลค่าปัจจุบันของกระแสเงินสดที่ไหลออก </a:t>
            </a:r>
            <a:r>
              <a:rPr lang="en-US" altLang="en-US" sz="3600" dirty="0"/>
              <a:t>(Cash Outflow)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spcBef>
                <a:spcPct val="25000"/>
              </a:spcBef>
              <a:buFontTx/>
              <a:buNone/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วิธีหา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IRR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แยกเป็น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 </a:t>
            </a:r>
            <a:endParaRPr lang="en-US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>
              <a:spcBef>
                <a:spcPct val="10000"/>
              </a:spcBef>
              <a:buFontTx/>
              <a:buNone/>
            </a:pP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(1)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กรณีโครงการที่มีกระแสเงินสดไหลเข้าเท่ากันทุกปี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444500" indent="-444500">
              <a:spcBef>
                <a:spcPct val="10000"/>
              </a:spcBef>
              <a:buFontTx/>
              <a:buNone/>
            </a:pP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(2)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กรณีโครงการที่มีกระแสเงินสดไหลเข้าไม่เท่ากันทุกปี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3862" name="Oval 6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297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3863" name="Rectangle 7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IRR 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กรณีกระแสเงินสดไหลเข้าเท่ากันทุกปี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(Ordinary Annuity) 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3864" name="Rectangle 8"/>
          <p:cNvSpPr>
            <a:spLocks noChangeArrowheads="1"/>
          </p:cNvSpPr>
          <p:nvPr/>
        </p:nvSpPr>
        <p:spPr bwMode="auto">
          <a:xfrm>
            <a:off x="1004888" y="1330424"/>
            <a:ext cx="100615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600" dirty="0"/>
              <a:t>D.F. (Discounted Factor)</a:t>
            </a:r>
            <a:r>
              <a:rPr lang="th-TH" altLang="en-US" sz="3600" dirty="0"/>
              <a:t> </a:t>
            </a:r>
            <a:r>
              <a:rPr lang="en-US" altLang="en-US" sz="3600" dirty="0"/>
              <a:t>= </a:t>
            </a:r>
            <a:r>
              <a:rPr lang="th-TH" altLang="en-US" sz="3600" dirty="0"/>
              <a:t>เงินลงทุน </a:t>
            </a:r>
            <a:r>
              <a:rPr lang="en-US" altLang="en-US" sz="3600" dirty="0"/>
              <a:t>÷ </a:t>
            </a:r>
            <a:r>
              <a:rPr lang="th-TH" altLang="en-US" sz="3600" dirty="0"/>
              <a:t>กระแสเงินสดไหลเข้าต่อปี</a:t>
            </a:r>
          </a:p>
          <a:p>
            <a:pPr>
              <a:spcBef>
                <a:spcPct val="40000"/>
              </a:spcBef>
            </a:pPr>
            <a:r>
              <a:rPr lang="th-TH" altLang="en-US" sz="3600" dirty="0"/>
              <a:t>ใช้ </a:t>
            </a:r>
            <a:r>
              <a:rPr lang="en-US" altLang="en-US" sz="3600" dirty="0"/>
              <a:t>Discounted Factor: </a:t>
            </a:r>
            <a:r>
              <a:rPr lang="th-TH" altLang="en-US" sz="3600" dirty="0"/>
              <a:t>เปิดตาราง </a:t>
            </a:r>
            <a:r>
              <a:rPr lang="en-US" altLang="en-US" sz="3600" dirty="0"/>
              <a:t>2</a:t>
            </a:r>
            <a:r>
              <a:rPr lang="th-TH" altLang="en-US" sz="3600" dirty="0"/>
              <a:t> </a:t>
            </a:r>
            <a:r>
              <a:rPr lang="en-US" altLang="en-US" sz="3600" dirty="0"/>
              <a:t>(Present Value of Ordinary Annuity of  </a:t>
            </a:r>
            <a:r>
              <a:rPr lang="th-TH" altLang="en-US" sz="3600" dirty="0"/>
              <a:t>฿</a:t>
            </a:r>
            <a:r>
              <a:rPr lang="en-US" altLang="en-US" sz="3600" dirty="0"/>
              <a:t>1 at Compound Interest) </a:t>
            </a:r>
            <a:r>
              <a:rPr lang="th-TH" altLang="en-US" sz="3600" dirty="0"/>
              <a:t>หาค่า </a:t>
            </a:r>
            <a:r>
              <a:rPr lang="en-US" altLang="en-US" sz="3600" dirty="0"/>
              <a:t>IRR </a:t>
            </a:r>
            <a:endParaRPr lang="th-TH" alt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5906" name="Rectangle 2"/>
          <p:cNvSpPr>
            <a:spLocks noChangeArrowheads="1"/>
          </p:cNvSpPr>
          <p:nvPr/>
        </p:nvSpPr>
        <p:spPr bwMode="auto">
          <a:xfrm>
            <a:off x="-1" y="1123950"/>
            <a:ext cx="121951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909638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317625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725613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1336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90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3048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505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9624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3600" u="sng" dirty="0"/>
              <a:t>Ex</a:t>
            </a:r>
            <a:r>
              <a:rPr lang="th-TH" altLang="en-US" sz="3600" u="sng" dirty="0"/>
              <a:t> </a:t>
            </a:r>
            <a:r>
              <a:rPr lang="en-US" altLang="en-US" sz="3600" u="sng" dirty="0"/>
              <a:t>2</a:t>
            </a:r>
            <a:r>
              <a:rPr lang="th-TH" altLang="en-US" sz="3600" dirty="0"/>
              <a:t> เงินลงทุน</a:t>
            </a:r>
            <a:r>
              <a:rPr lang="en-US" altLang="en-US" sz="3600" dirty="0"/>
              <a:t> 1,100 </a:t>
            </a:r>
            <a:r>
              <a:rPr lang="th-TH" altLang="en-US" sz="3600" dirty="0"/>
              <a:t>ล้านบาท กระแสเงินสดไหลเข้า</a:t>
            </a:r>
            <a:r>
              <a:rPr lang="en-US" altLang="en-US" sz="3600" dirty="0"/>
              <a:t> 5 </a:t>
            </a:r>
            <a:r>
              <a:rPr lang="th-TH" altLang="en-US" sz="3600" dirty="0"/>
              <a:t>ปีๆละ </a:t>
            </a:r>
            <a:r>
              <a:rPr lang="en-US" altLang="en-US" sz="3600" dirty="0"/>
              <a:t>315 </a:t>
            </a:r>
            <a:r>
              <a:rPr lang="th-TH" altLang="en-US" sz="3600" dirty="0"/>
              <a:t>ล้านบาท  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IRR = ?</a:t>
            </a:r>
          </a:p>
        </p:txBody>
      </p:sp>
      <p:sp>
        <p:nvSpPr>
          <p:cNvPr id="1275907" name="Rectangle 3"/>
          <p:cNvSpPr>
            <a:spLocks noChangeArrowheads="1"/>
          </p:cNvSpPr>
          <p:nvPr/>
        </p:nvSpPr>
        <p:spPr bwMode="auto">
          <a:xfrm>
            <a:off x="2257425" y="1773238"/>
            <a:ext cx="75850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dirty="0">
                <a:solidFill>
                  <a:srgbClr val="000099"/>
                </a:solidFill>
              </a:rPr>
              <a:t>D.F. = 1,100 / 315 = 3.492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75929" name="Oval 2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297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5930" name="Rectangle 26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IRR 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กรณีกระแสเงินสดไหลเข้าเท่ากันทุกปี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(Ordinary Annuity) 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276030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1177658"/>
              </p:ext>
            </p:extLst>
          </p:nvPr>
        </p:nvGraphicFramePr>
        <p:xfrm>
          <a:off x="1560513" y="2492375"/>
          <a:ext cx="9145587" cy="3840480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4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4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6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45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14%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3.433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76031" name="Line 127"/>
          <p:cNvSpPr>
            <a:spLocks noChangeShapeType="1"/>
          </p:cNvSpPr>
          <p:nvPr/>
        </p:nvSpPr>
        <p:spPr bwMode="auto">
          <a:xfrm>
            <a:off x="7466014" y="2205038"/>
            <a:ext cx="1535112" cy="368935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6043" name="Text Box 139"/>
          <p:cNvSpPr txBox="1">
            <a:spLocks noChangeArrowheads="1"/>
          </p:cNvSpPr>
          <p:nvPr/>
        </p:nvSpPr>
        <p:spPr bwMode="auto">
          <a:xfrm>
            <a:off x="1057276" y="4365104"/>
            <a:ext cx="10944968" cy="192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PV </a:t>
            </a:r>
            <a:r>
              <a:rPr lang="th-TH" altLang="en-US" sz="3600" dirty="0">
                <a:solidFill>
                  <a:srgbClr val="000099"/>
                </a:solidFill>
              </a:rPr>
              <a:t>ลดลง </a:t>
            </a:r>
            <a:r>
              <a:rPr lang="en-US" altLang="en-US" sz="3600" dirty="0">
                <a:solidFill>
                  <a:srgbClr val="000099"/>
                </a:solidFill>
              </a:rPr>
              <a:t>0.172 (3.605 – 3.433) % </a:t>
            </a:r>
            <a:r>
              <a:rPr lang="th-TH" altLang="en-US" sz="3600" dirty="0">
                <a:solidFill>
                  <a:srgbClr val="000099"/>
                </a:solidFill>
              </a:rPr>
              <a:t>เพิ่มขึ้น </a:t>
            </a:r>
            <a:r>
              <a:rPr lang="en-US" altLang="en-US" sz="3600" dirty="0">
                <a:solidFill>
                  <a:srgbClr val="000099"/>
                </a:solidFill>
              </a:rPr>
              <a:t>2%</a:t>
            </a:r>
            <a:endParaRPr lang="th-TH" altLang="en-US" sz="3600" dirty="0">
              <a:solidFill>
                <a:srgbClr val="000099"/>
              </a:solidFill>
            </a:endParaRPr>
          </a:p>
          <a:p>
            <a:pPr>
              <a:spcBef>
                <a:spcPct val="15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PV</a:t>
            </a:r>
            <a:r>
              <a:rPr lang="th-TH" altLang="en-US" sz="3600" dirty="0">
                <a:solidFill>
                  <a:srgbClr val="000099"/>
                </a:solidFill>
              </a:rPr>
              <a:t> ลดลง </a:t>
            </a:r>
            <a:r>
              <a:rPr lang="en-US" altLang="en-US" sz="3600" dirty="0">
                <a:solidFill>
                  <a:srgbClr val="000099"/>
                </a:solidFill>
              </a:rPr>
              <a:t>0.113 (3.605 – 3.492) % </a:t>
            </a:r>
            <a:r>
              <a:rPr lang="th-TH" altLang="en-US" sz="3600" dirty="0">
                <a:solidFill>
                  <a:srgbClr val="000099"/>
                </a:solidFill>
              </a:rPr>
              <a:t>เพิ่มขึ้น </a:t>
            </a:r>
            <a:r>
              <a:rPr lang="en-US" altLang="en-US" sz="3600" dirty="0">
                <a:solidFill>
                  <a:srgbClr val="000099"/>
                </a:solidFill>
              </a:rPr>
              <a:t>= 2 * (0.113 / 0.172) = 1.314 %</a:t>
            </a:r>
            <a:endParaRPr lang="th-TH" altLang="en-US" sz="3600" dirty="0">
              <a:solidFill>
                <a:srgbClr val="000099"/>
              </a:solidFill>
            </a:endParaRPr>
          </a:p>
          <a:p>
            <a:pPr>
              <a:spcBef>
                <a:spcPct val="15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IRR = 12% + 1.314% = 13.314% 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217863" y="2423145"/>
            <a:ext cx="5759450" cy="1610568"/>
            <a:chOff x="3217863" y="2423145"/>
            <a:chExt cx="5759450" cy="1610568"/>
          </a:xfrm>
        </p:grpSpPr>
        <p:sp>
          <p:nvSpPr>
            <p:cNvPr id="25" name="Line 141"/>
            <p:cNvSpPr>
              <a:spLocks noChangeShapeType="1"/>
            </p:cNvSpPr>
            <p:nvPr/>
          </p:nvSpPr>
          <p:spPr bwMode="auto">
            <a:xfrm rot="10800000">
              <a:off x="3889376" y="2867645"/>
              <a:ext cx="0" cy="37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26" name="Line 142"/>
            <p:cNvSpPr>
              <a:spLocks noChangeShapeType="1"/>
            </p:cNvSpPr>
            <p:nvPr/>
          </p:nvSpPr>
          <p:spPr bwMode="auto">
            <a:xfrm rot="10800000">
              <a:off x="8302626" y="2867645"/>
              <a:ext cx="0" cy="37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27" name="Text Box 143"/>
            <p:cNvSpPr txBox="1">
              <a:spLocks noChangeArrowheads="1"/>
            </p:cNvSpPr>
            <p:nvPr/>
          </p:nvSpPr>
          <p:spPr bwMode="auto">
            <a:xfrm>
              <a:off x="3217863" y="2423145"/>
              <a:ext cx="13462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rgbClr val="000099"/>
                  </a:solidFill>
                </a:rPr>
                <a:t>12%</a:t>
              </a:r>
              <a:endParaRPr lang="th-TH" altLang="en-US" sz="3600">
                <a:solidFill>
                  <a:srgbClr val="000099"/>
                </a:solidFill>
              </a:endParaRPr>
            </a:p>
          </p:txBody>
        </p:sp>
        <p:sp>
          <p:nvSpPr>
            <p:cNvPr id="28" name="Text Box 144"/>
            <p:cNvSpPr txBox="1">
              <a:spLocks noChangeArrowheads="1"/>
            </p:cNvSpPr>
            <p:nvPr/>
          </p:nvSpPr>
          <p:spPr bwMode="auto">
            <a:xfrm>
              <a:off x="7631113" y="2423145"/>
              <a:ext cx="13462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0099"/>
                  </a:solidFill>
                </a:rPr>
                <a:t>14%</a:t>
              </a:r>
              <a:endParaRPr lang="th-TH" altLang="en-US" sz="3600" dirty="0">
                <a:solidFill>
                  <a:srgbClr val="000099"/>
                </a:solidFill>
              </a:endParaRPr>
            </a:p>
          </p:txBody>
        </p:sp>
        <p:sp>
          <p:nvSpPr>
            <p:cNvPr id="29" name="Text Box 145"/>
            <p:cNvSpPr txBox="1">
              <a:spLocks noChangeArrowheads="1"/>
            </p:cNvSpPr>
            <p:nvPr/>
          </p:nvSpPr>
          <p:spPr bwMode="auto">
            <a:xfrm>
              <a:off x="3217863" y="3386758"/>
              <a:ext cx="13462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0099"/>
                  </a:solidFill>
                </a:rPr>
                <a:t>3.605 </a:t>
              </a:r>
              <a:endParaRPr lang="th-TH" altLang="en-US" sz="3600" dirty="0">
                <a:solidFill>
                  <a:srgbClr val="000099"/>
                </a:solidFill>
              </a:endParaRPr>
            </a:p>
          </p:txBody>
        </p:sp>
        <p:sp>
          <p:nvSpPr>
            <p:cNvPr id="30" name="Text Box 146"/>
            <p:cNvSpPr txBox="1">
              <a:spLocks noChangeArrowheads="1"/>
            </p:cNvSpPr>
            <p:nvPr/>
          </p:nvSpPr>
          <p:spPr bwMode="auto">
            <a:xfrm>
              <a:off x="7631113" y="3386758"/>
              <a:ext cx="13462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0099"/>
                  </a:solidFill>
                </a:rPr>
                <a:t>3.433 </a:t>
              </a:r>
              <a:endParaRPr lang="th-TH" altLang="en-US" sz="3600" dirty="0">
                <a:solidFill>
                  <a:srgbClr val="000099"/>
                </a:solidFill>
              </a:endParaRPr>
            </a:p>
          </p:txBody>
        </p:sp>
        <p:sp>
          <p:nvSpPr>
            <p:cNvPr id="31" name="Text Box 148"/>
            <p:cNvSpPr txBox="1">
              <a:spLocks noChangeArrowheads="1"/>
            </p:cNvSpPr>
            <p:nvPr/>
          </p:nvSpPr>
          <p:spPr bwMode="auto">
            <a:xfrm>
              <a:off x="6386042" y="3387600"/>
              <a:ext cx="158375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800000"/>
                  </a:solidFill>
                </a:rPr>
                <a:t>3.492</a:t>
              </a:r>
              <a:endParaRPr lang="th-TH" altLang="en-US" sz="3600" dirty="0">
                <a:solidFill>
                  <a:srgbClr val="800000"/>
                </a:solidFill>
              </a:endParaRPr>
            </a:p>
          </p:txBody>
        </p:sp>
        <p:sp>
          <p:nvSpPr>
            <p:cNvPr id="32" name="Line 149"/>
            <p:cNvSpPr>
              <a:spLocks noChangeShapeType="1"/>
            </p:cNvSpPr>
            <p:nvPr/>
          </p:nvSpPr>
          <p:spPr bwMode="auto">
            <a:xfrm>
              <a:off x="3865563" y="3248645"/>
              <a:ext cx="446405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33" name="Text Box 150"/>
            <p:cNvSpPr txBox="1">
              <a:spLocks noChangeArrowheads="1"/>
            </p:cNvSpPr>
            <p:nvPr/>
          </p:nvSpPr>
          <p:spPr bwMode="auto">
            <a:xfrm>
              <a:off x="6767513" y="2423145"/>
              <a:ext cx="13462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800000"/>
                  </a:solidFill>
                </a:rPr>
                <a:t>?%</a:t>
              </a:r>
              <a:endParaRPr lang="th-TH" altLang="en-US" sz="3600" dirty="0">
                <a:solidFill>
                  <a:srgbClr val="800000"/>
                </a:solidFill>
              </a:endParaRPr>
            </a:p>
          </p:txBody>
        </p:sp>
        <p:sp>
          <p:nvSpPr>
            <p:cNvPr id="34" name="Line 151"/>
            <p:cNvSpPr>
              <a:spLocks noChangeShapeType="1"/>
            </p:cNvSpPr>
            <p:nvPr/>
          </p:nvSpPr>
          <p:spPr bwMode="auto">
            <a:xfrm rot="10800000">
              <a:off x="7321551" y="2854945"/>
              <a:ext cx="0" cy="371475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60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76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76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76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76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76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/>
      <p:bldP spid="1276031" grpId="0" animBg="1"/>
      <p:bldP spid="127604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4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310724" name="Oval 4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299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310725" name="Rectangle 5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IRR 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กรณีกระแสเงินสดไหลเข้า</a:t>
            </a:r>
            <a:r>
              <a:rPr lang="th-TH" altLang="en-US" sz="4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ไม่เท่ากัน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ทุกปี</a:t>
            </a:r>
          </a:p>
        </p:txBody>
      </p:sp>
      <p:sp>
        <p:nvSpPr>
          <p:cNvPr id="1310784" name="Text Box 64"/>
          <p:cNvSpPr txBox="1">
            <a:spLocks noChangeArrowheads="1"/>
          </p:cNvSpPr>
          <p:nvPr/>
        </p:nvSpPr>
        <p:spPr bwMode="auto">
          <a:xfrm>
            <a:off x="-1" y="1052513"/>
            <a:ext cx="12195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ต้องจ่ายเงินลงทุนในปัจจุบัน </a:t>
            </a:r>
            <a:r>
              <a:rPr lang="en-US" altLang="en-US" sz="3600" dirty="0">
                <a:solidFill>
                  <a:srgbClr val="000099"/>
                </a:solidFill>
              </a:rPr>
              <a:t>10,000 </a:t>
            </a:r>
            <a:r>
              <a:rPr lang="th-TH" altLang="en-US" sz="3600" dirty="0">
                <a:solidFill>
                  <a:srgbClr val="000099"/>
                </a:solidFill>
              </a:rPr>
              <a:t>ล้านบาท กระแสเงินสดเข้าในปีที่ </a:t>
            </a:r>
            <a:r>
              <a:rPr lang="en-US" altLang="en-US" sz="3600" dirty="0">
                <a:solidFill>
                  <a:srgbClr val="000099"/>
                </a:solidFill>
              </a:rPr>
              <a:t>1, 2, 3 </a:t>
            </a:r>
            <a:r>
              <a:rPr lang="th-TH" altLang="en-US" sz="3600" dirty="0">
                <a:solidFill>
                  <a:srgbClr val="000099"/>
                </a:solidFill>
              </a:rPr>
              <a:t>เท่ากับ </a:t>
            </a:r>
            <a:endParaRPr lang="en-US" altLang="en-US" sz="3600" dirty="0">
              <a:solidFill>
                <a:srgbClr val="000099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6,000 </a:t>
            </a:r>
            <a:r>
              <a:rPr lang="th-TH" altLang="en-US" sz="3600" dirty="0">
                <a:solidFill>
                  <a:srgbClr val="000099"/>
                </a:solidFill>
              </a:rPr>
              <a:t>ล้านบาท    </a:t>
            </a:r>
            <a:r>
              <a:rPr lang="en-US" altLang="en-US" sz="3600" dirty="0">
                <a:solidFill>
                  <a:srgbClr val="000099"/>
                </a:solidFill>
              </a:rPr>
              <a:t>4,000 </a:t>
            </a:r>
            <a:r>
              <a:rPr lang="th-TH" altLang="en-US" sz="3600" dirty="0">
                <a:solidFill>
                  <a:srgbClr val="000099"/>
                </a:solidFill>
              </a:rPr>
              <a:t>ล้านบาท    </a:t>
            </a:r>
            <a:r>
              <a:rPr lang="en-US" altLang="en-US" sz="3600" dirty="0">
                <a:solidFill>
                  <a:srgbClr val="000099"/>
                </a:solidFill>
              </a:rPr>
              <a:t>3,000 </a:t>
            </a:r>
            <a:r>
              <a:rPr lang="th-TH" altLang="en-US" sz="3600" dirty="0">
                <a:solidFill>
                  <a:srgbClr val="000099"/>
                </a:solidFill>
              </a:rPr>
              <a:t>ล้านบาท ตามลำดับ</a:t>
            </a:r>
            <a:r>
              <a:rPr lang="en-US" altLang="en-US" sz="3600" dirty="0">
                <a:solidFill>
                  <a:srgbClr val="000099"/>
                </a:solidFill>
              </a:rPr>
              <a:t>   </a:t>
            </a:r>
            <a:r>
              <a:rPr lang="en-US" altLang="en-US" sz="3600" dirty="0">
                <a:solidFill>
                  <a:srgbClr val="800000"/>
                </a:solidFill>
              </a:rPr>
              <a:t>IRR = ?</a:t>
            </a:r>
            <a:r>
              <a:rPr lang="en-US" altLang="en-US" sz="3600" dirty="0">
                <a:solidFill>
                  <a:srgbClr val="000099"/>
                </a:solidFill>
              </a:rPr>
              <a:t> 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310786" name="Text Box 66"/>
          <p:cNvSpPr txBox="1">
            <a:spLocks noChangeArrowheads="1"/>
          </p:cNvSpPr>
          <p:nvPr/>
        </p:nvSpPr>
        <p:spPr bwMode="auto">
          <a:xfrm>
            <a:off x="1129035" y="2205038"/>
            <a:ext cx="9867900" cy="3831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altLang="en-US" sz="3600" u="sng" dirty="0">
                <a:solidFill>
                  <a:srgbClr val="000099"/>
                </a:solidFill>
              </a:rPr>
              <a:t>PV </a:t>
            </a:r>
            <a:r>
              <a:rPr lang="th-TH" altLang="en-US" sz="3600" u="sng" dirty="0">
                <a:solidFill>
                  <a:srgbClr val="000099"/>
                </a:solidFill>
              </a:rPr>
              <a:t>ของกระแสเงินสดเข้า</a:t>
            </a:r>
            <a:r>
              <a:rPr lang="th-TH" altLang="en-US" sz="3600" dirty="0">
                <a:solidFill>
                  <a:srgbClr val="000099"/>
                </a:solidFill>
              </a:rPr>
              <a:t> </a:t>
            </a:r>
            <a:endParaRPr lang="en-US" altLang="en-US" sz="3600" dirty="0">
              <a:solidFill>
                <a:srgbClr val="000099"/>
              </a:solidFill>
            </a:endParaRPr>
          </a:p>
          <a:p>
            <a:pPr algn="ctr">
              <a:spcBef>
                <a:spcPct val="15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ที่ </a:t>
            </a:r>
            <a:r>
              <a:rPr lang="en-US" altLang="en-US" sz="3600" dirty="0">
                <a:solidFill>
                  <a:srgbClr val="000099"/>
                </a:solidFill>
              </a:rPr>
              <a:t>16%</a:t>
            </a:r>
            <a:r>
              <a:rPr lang="th-TH" altLang="en-US" sz="3600" dirty="0">
                <a:solidFill>
                  <a:srgbClr val="000099"/>
                </a:solidFill>
              </a:rPr>
              <a:t> </a:t>
            </a:r>
            <a:r>
              <a:rPr lang="en-US" altLang="en-US" sz="3600" dirty="0">
                <a:solidFill>
                  <a:srgbClr val="000099"/>
                </a:solidFill>
              </a:rPr>
              <a:t>= (6,000 * 0.862) + (4,000 * 0.743) + (3,000 *</a:t>
            </a:r>
            <a:r>
              <a:rPr lang="th-TH" altLang="en-US" sz="3600" dirty="0">
                <a:solidFill>
                  <a:srgbClr val="000099"/>
                </a:solidFill>
              </a:rPr>
              <a:t> </a:t>
            </a:r>
            <a:r>
              <a:rPr lang="en-US" altLang="en-US" sz="3600" dirty="0">
                <a:solidFill>
                  <a:srgbClr val="000099"/>
                </a:solidFill>
              </a:rPr>
              <a:t>0.641) = 10,067</a:t>
            </a:r>
          </a:p>
          <a:p>
            <a:pPr algn="ctr">
              <a:spcBef>
                <a:spcPct val="15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ที่ </a:t>
            </a:r>
            <a:r>
              <a:rPr lang="en-US" altLang="en-US" sz="3600" dirty="0">
                <a:solidFill>
                  <a:srgbClr val="000099"/>
                </a:solidFill>
              </a:rPr>
              <a:t>18%</a:t>
            </a:r>
            <a:r>
              <a:rPr lang="th-TH" altLang="en-US" sz="3600" dirty="0">
                <a:solidFill>
                  <a:srgbClr val="000099"/>
                </a:solidFill>
              </a:rPr>
              <a:t> </a:t>
            </a:r>
            <a:r>
              <a:rPr lang="en-US" altLang="en-US" sz="3600" dirty="0">
                <a:solidFill>
                  <a:srgbClr val="000099"/>
                </a:solidFill>
              </a:rPr>
              <a:t>= (6,000 * 0.847 ) + (4,000 * 0.718) + (3,000 *</a:t>
            </a:r>
            <a:r>
              <a:rPr lang="th-TH" altLang="en-US" sz="3600" dirty="0">
                <a:solidFill>
                  <a:srgbClr val="000099"/>
                </a:solidFill>
              </a:rPr>
              <a:t> </a:t>
            </a:r>
            <a:r>
              <a:rPr lang="en-US" altLang="en-US" sz="3600" dirty="0">
                <a:solidFill>
                  <a:srgbClr val="000099"/>
                </a:solidFill>
              </a:rPr>
              <a:t>0.609) =  9,781</a:t>
            </a:r>
          </a:p>
          <a:p>
            <a:pPr algn="ctr">
              <a:spcBef>
                <a:spcPct val="15000"/>
              </a:spcBef>
            </a:pPr>
            <a:r>
              <a:rPr lang="en-US" altLang="en-US" sz="3600" dirty="0">
                <a:solidFill>
                  <a:srgbClr val="CC0000"/>
                </a:solidFill>
              </a:rPr>
              <a:t>PV</a:t>
            </a:r>
            <a:r>
              <a:rPr lang="th-TH" altLang="en-US" sz="3600" dirty="0">
                <a:solidFill>
                  <a:srgbClr val="CC0000"/>
                </a:solidFill>
              </a:rPr>
              <a:t> ลดลง </a:t>
            </a:r>
            <a:r>
              <a:rPr lang="en-US" altLang="en-US" sz="3600" dirty="0">
                <a:solidFill>
                  <a:srgbClr val="CC0000"/>
                </a:solidFill>
              </a:rPr>
              <a:t>286 (10,067 – 9,781)    % </a:t>
            </a:r>
            <a:r>
              <a:rPr lang="th-TH" altLang="en-US" sz="3600" dirty="0">
                <a:solidFill>
                  <a:srgbClr val="CC0000"/>
                </a:solidFill>
              </a:rPr>
              <a:t>เพิ่มขึ้น </a:t>
            </a:r>
            <a:r>
              <a:rPr lang="en-US" altLang="en-US" sz="3600" dirty="0">
                <a:solidFill>
                  <a:srgbClr val="CC0000"/>
                </a:solidFill>
              </a:rPr>
              <a:t>2% (</a:t>
            </a:r>
            <a:r>
              <a:rPr lang="th-TH" altLang="en-US" sz="3600" dirty="0">
                <a:solidFill>
                  <a:srgbClr val="CC0000"/>
                </a:solidFill>
              </a:rPr>
              <a:t>จาก </a:t>
            </a:r>
            <a:r>
              <a:rPr lang="en-US" altLang="en-US" sz="3600" dirty="0">
                <a:solidFill>
                  <a:srgbClr val="CC0000"/>
                </a:solidFill>
              </a:rPr>
              <a:t>16% </a:t>
            </a:r>
            <a:r>
              <a:rPr lang="th-TH" altLang="en-US" sz="3600" dirty="0">
                <a:solidFill>
                  <a:srgbClr val="CC0000"/>
                </a:solidFill>
              </a:rPr>
              <a:t>เป็น </a:t>
            </a:r>
            <a:r>
              <a:rPr lang="en-US" altLang="en-US" sz="3600" dirty="0">
                <a:solidFill>
                  <a:srgbClr val="CC0000"/>
                </a:solidFill>
              </a:rPr>
              <a:t>18%)</a:t>
            </a:r>
          </a:p>
          <a:p>
            <a:pPr algn="ctr">
              <a:spcBef>
                <a:spcPct val="15000"/>
              </a:spcBef>
            </a:pPr>
            <a:r>
              <a:rPr lang="en-US" altLang="en-US" sz="3600" dirty="0">
                <a:solidFill>
                  <a:srgbClr val="CC0000"/>
                </a:solidFill>
              </a:rPr>
              <a:t>PV </a:t>
            </a:r>
            <a:r>
              <a:rPr lang="th-TH" altLang="en-US" sz="3600" dirty="0">
                <a:solidFill>
                  <a:srgbClr val="CC0000"/>
                </a:solidFill>
              </a:rPr>
              <a:t>ลดลง </a:t>
            </a:r>
            <a:r>
              <a:rPr lang="en-US" altLang="en-US" sz="3600" dirty="0">
                <a:solidFill>
                  <a:srgbClr val="CC0000"/>
                </a:solidFill>
              </a:rPr>
              <a:t>67 (10,067 – 10,000)    % </a:t>
            </a:r>
            <a:r>
              <a:rPr lang="th-TH" altLang="en-US" sz="3600" dirty="0">
                <a:solidFill>
                  <a:srgbClr val="CC0000"/>
                </a:solidFill>
              </a:rPr>
              <a:t>จะเพิ่มขึ้น </a:t>
            </a:r>
            <a:r>
              <a:rPr lang="en-US" altLang="en-US" sz="3600" dirty="0">
                <a:solidFill>
                  <a:srgbClr val="CC0000"/>
                </a:solidFill>
              </a:rPr>
              <a:t>= (2 </a:t>
            </a:r>
            <a:r>
              <a:rPr lang="en-US" altLang="en-US" sz="3600" dirty="0">
                <a:solidFill>
                  <a:srgbClr val="CC0000"/>
                </a:solidFill>
                <a:sym typeface="Symbol" panose="05050102010706020507" pitchFamily="18" charset="2"/>
              </a:rPr>
              <a:t>/</a:t>
            </a:r>
            <a:r>
              <a:rPr lang="en-US" altLang="en-US" sz="3600" dirty="0">
                <a:solidFill>
                  <a:srgbClr val="CC0000"/>
                </a:solidFill>
              </a:rPr>
              <a:t> 286) * 67 = 0.47</a:t>
            </a:r>
          </a:p>
          <a:p>
            <a:pPr algn="ctr">
              <a:spcBef>
                <a:spcPct val="15000"/>
              </a:spcBef>
            </a:pPr>
            <a:r>
              <a:rPr lang="th-TH" altLang="en-US" sz="3600" dirty="0">
                <a:solidFill>
                  <a:srgbClr val="800000"/>
                </a:solidFill>
              </a:rPr>
              <a:t>อัตราผลตอบแทนของโครงการ </a:t>
            </a:r>
            <a:r>
              <a:rPr lang="en-US" altLang="en-US" sz="3600" dirty="0">
                <a:solidFill>
                  <a:srgbClr val="800000"/>
                </a:solidFill>
              </a:rPr>
              <a:t>(IRR)</a:t>
            </a:r>
            <a:r>
              <a:rPr lang="th-TH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>
                <a:solidFill>
                  <a:srgbClr val="800000"/>
                </a:solidFill>
              </a:rPr>
              <a:t>=  16 + 0.47   =  16.47 % </a:t>
            </a:r>
            <a:r>
              <a:rPr lang="en-US" altLang="en-US" sz="3600" dirty="0">
                <a:solidFill>
                  <a:srgbClr val="000099"/>
                </a:solidFill>
              </a:rPr>
              <a:t>   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graphicFrame>
        <p:nvGraphicFramePr>
          <p:cNvPr id="1310960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8602300"/>
              </p:ext>
            </p:extLst>
          </p:nvPr>
        </p:nvGraphicFramePr>
        <p:xfrm>
          <a:off x="2352675" y="3965024"/>
          <a:ext cx="7489825" cy="256032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2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2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38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16%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18%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0.743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0.641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0.609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0992" name="Rectangle 272"/>
          <p:cNvSpPr>
            <a:spLocks noChangeArrowheads="1"/>
          </p:cNvSpPr>
          <p:nvPr/>
        </p:nvSpPr>
        <p:spPr bwMode="auto">
          <a:xfrm>
            <a:off x="1201043" y="2854800"/>
            <a:ext cx="1223962" cy="1180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93" name="Rectangle 273"/>
          <p:cNvSpPr>
            <a:spLocks noChangeArrowheads="1"/>
          </p:cNvSpPr>
          <p:nvPr/>
        </p:nvSpPr>
        <p:spPr bwMode="auto">
          <a:xfrm>
            <a:off x="9698160" y="2852934"/>
            <a:ext cx="1223963" cy="1180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94" name="Text Box 274"/>
          <p:cNvSpPr txBox="1">
            <a:spLocks noChangeArrowheads="1"/>
          </p:cNvSpPr>
          <p:nvPr/>
        </p:nvSpPr>
        <p:spPr bwMode="auto">
          <a:xfrm>
            <a:off x="9553127" y="3168000"/>
            <a:ext cx="12969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10,000</a:t>
            </a:r>
            <a:endParaRPr lang="th-TH" altLang="en-US" sz="3600" dirty="0">
              <a:solidFill>
                <a:srgbClr val="FF3300"/>
              </a:solidFill>
            </a:endParaRPr>
          </a:p>
        </p:txBody>
      </p:sp>
      <p:sp>
        <p:nvSpPr>
          <p:cNvPr id="1310995" name="Text Box 275"/>
          <p:cNvSpPr txBox="1">
            <a:spLocks noChangeArrowheads="1"/>
          </p:cNvSpPr>
          <p:nvPr/>
        </p:nvSpPr>
        <p:spPr bwMode="auto">
          <a:xfrm>
            <a:off x="1633091" y="3168000"/>
            <a:ext cx="1298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? %</a:t>
            </a:r>
            <a:endParaRPr lang="th-TH" altLang="en-US" sz="3600" dirty="0">
              <a:solidFill>
                <a:srgbClr val="FF3300"/>
              </a:solidFill>
            </a:endParaRPr>
          </a:p>
        </p:txBody>
      </p:sp>
      <p:sp>
        <p:nvSpPr>
          <p:cNvPr id="1310996" name="Line 276"/>
          <p:cNvSpPr>
            <a:spLocks noChangeShapeType="1"/>
          </p:cNvSpPr>
          <p:nvPr/>
        </p:nvSpPr>
        <p:spPr bwMode="auto">
          <a:xfrm>
            <a:off x="2425179" y="3456000"/>
            <a:ext cx="7200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07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0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10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10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10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10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10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10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10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10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10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10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6" grpId="0" uiExpand="1" build="p" animBg="1"/>
      <p:bldP spid="1310992" grpId="0" animBg="1"/>
      <p:bldP spid="1310993" grpId="0" animBg="1"/>
      <p:bldP spid="1310994" grpId="0"/>
      <p:bldP spid="1310995" grpId="0"/>
      <p:bldP spid="131099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7956" name="Rectangle 4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วิธีอัตราผลตอบแทนภายใน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(Internal Rate of Return : IRR)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7957" name="Oval 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299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pic>
        <p:nvPicPr>
          <p:cNvPr id="1277958" name="Picture 6" descr="I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38" y="1196975"/>
            <a:ext cx="26003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77954" name="Text Box 2"/>
          <p:cNvSpPr txBox="1">
            <a:spLocks noChangeArrowheads="1"/>
          </p:cNvSpPr>
          <p:nvPr/>
        </p:nvSpPr>
        <p:spPr bwMode="auto">
          <a:xfrm>
            <a:off x="3070225" y="1208088"/>
            <a:ext cx="84994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1157288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870075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2582863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329565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37528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42100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46672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512445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โปรแกรม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Excel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สามารถคำนวณหา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IRR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ได้อย่างรวดเร็ว ซึ่งทำได้ดังนี้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กรอกข้อมูลกระแสเงินสดใน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cell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ต่างๆของ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Excel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(ใช้ข้อมูลตามตัวอย่าง) กรอก 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–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10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000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B1,   6000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B2,   4000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B3,   3000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B4 </a:t>
            </a:r>
            <a:endParaRPr lang="th-TH" altLang="en-US" sz="3200">
              <a:solidFill>
                <a:srgbClr val="000099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ป้อนคำสั่งเพื่อคำนวณหา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IRR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B5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ดังนี้   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=IRR(B1:B4)  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กด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Enter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ผลลัพธ์ที่ปรากฏใน </a:t>
            </a:r>
            <a:r>
              <a:rPr lang="en-US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B5 </a:t>
            </a:r>
            <a:r>
              <a:rPr lang="th-TH" altLang="en-US"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คือ 16.46%</a:t>
            </a:r>
          </a:p>
        </p:txBody>
      </p:sp>
      <p:pic>
        <p:nvPicPr>
          <p:cNvPr id="8" name="Picture 2" descr="C:\Users\Amnaj Rattanasuwan\Documents\PPT - MA\yes -compre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3862" y="2780928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73051" y="2816821"/>
            <a:ext cx="52411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/>
            <a:r>
              <a:rPr lang="th-TH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ดูวิดีโอ การหาค่า </a:t>
            </a:r>
            <a:r>
              <a:rPr lang="en-US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IRR</a:t>
            </a:r>
            <a:r>
              <a:rPr lang="th-TH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และ </a:t>
            </a:r>
            <a:r>
              <a:rPr lang="en-US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NPV</a:t>
            </a:r>
            <a:endParaRPr lang="th-TH" altLang="en-US" sz="3200" dirty="0">
              <a:solidFill>
                <a:srgbClr val="FF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r"/>
            <a:r>
              <a:rPr lang="th-TH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ด้วยโปรแกรม </a:t>
            </a:r>
            <a:r>
              <a:rPr lang="en-US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Excel</a:t>
            </a:r>
            <a:r>
              <a:rPr lang="th-TH" altLang="en-US" sz="3200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คลิกที่ภาพ</a:t>
            </a:r>
          </a:p>
        </p:txBody>
      </p:sp>
      <p:cxnSp>
        <p:nvCxnSpPr>
          <p:cNvPr id="10" name="ลูกศรเชื่อมต่อแบบตรง 9"/>
          <p:cNvCxnSpPr>
            <a:cxnSpLocks noChangeShapeType="1"/>
          </p:cNvCxnSpPr>
          <p:nvPr/>
        </p:nvCxnSpPr>
        <p:spPr bwMode="auto">
          <a:xfrm>
            <a:off x="6600998" y="3357191"/>
            <a:ext cx="720725" cy="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77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77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795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thailandaccount.com</a:t>
            </a:r>
            <a:endParaRPr lang="th-TH" altLang="en-US" dirty="0"/>
          </a:p>
        </p:txBody>
      </p:sp>
      <p:sp>
        <p:nvSpPr>
          <p:cNvPr id="4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104898" name="Text Box 2"/>
          <p:cNvSpPr txBox="1">
            <a:spLocks noChangeArrowheads="1"/>
          </p:cNvSpPr>
          <p:nvPr/>
        </p:nvSpPr>
        <p:spPr bwMode="auto">
          <a:xfrm>
            <a:off x="1129035" y="764704"/>
            <a:ext cx="9937104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เรียนผู้ใช้สื่อ </a:t>
            </a:r>
            <a:r>
              <a:rPr lang="en-US" altLang="en-US" dirty="0">
                <a:solidFill>
                  <a:srgbClr val="000099"/>
                </a:solidFill>
              </a:rPr>
              <a:t>PowerPoint </a:t>
            </a:r>
            <a:r>
              <a:rPr lang="th-TH" altLang="en-US" dirty="0">
                <a:solidFill>
                  <a:srgbClr val="000099"/>
                </a:solidFill>
              </a:rPr>
              <a:t>ทุกท่าน</a:t>
            </a:r>
          </a:p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เนื่องจากเป็นไฟล์อ่านอย่างเดียวไม่สามารถแก้ไขได้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endParaRPr lang="th-TH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000099"/>
                </a:solidFill>
              </a:rPr>
              <a:t>หากท่านพบข้อผิดพลาด กรุณาแจ้งให้ทราบด้วยจักขอบคุณยิ่ง โดยส่งไฟล์ที่มีข้อผิดพลาดมาที่ </a:t>
            </a:r>
            <a:r>
              <a:rPr lang="en-US" altLang="en-US" dirty="0">
                <a:solidFill>
                  <a:srgbClr val="000099"/>
                </a:solidFill>
              </a:rPr>
              <a:t>amnajrat@gmail.com </a:t>
            </a:r>
            <a:r>
              <a:rPr lang="th-TH" altLang="en-US" dirty="0">
                <a:solidFill>
                  <a:srgbClr val="000099"/>
                </a:solidFill>
              </a:rPr>
              <a:t>ระบุ สไลด์เลขที่ ..... ข้อผิดพลาดคือ ........ เมื่อแก้ไขแล้ว จะส่งไฟล์กลับไปให้ท่านและ</a:t>
            </a:r>
            <a:r>
              <a:rPr lang="th-TH" altLang="en-US" dirty="0" err="1">
                <a:solidFill>
                  <a:srgbClr val="000099"/>
                </a:solidFill>
              </a:rPr>
              <a:t>อัปโห</a:t>
            </a:r>
            <a:r>
              <a:rPr lang="th-TH" altLang="en-US" dirty="0">
                <a:solidFill>
                  <a:srgbClr val="000099"/>
                </a:solidFill>
              </a:rPr>
              <a:t>ลดขึ้น </a:t>
            </a:r>
            <a:r>
              <a:rPr lang="en-US" altLang="en-US" dirty="0">
                <a:solidFill>
                  <a:srgbClr val="000099"/>
                </a:solidFill>
              </a:rPr>
              <a:t>website </a:t>
            </a:r>
            <a:r>
              <a:rPr lang="th-TH" altLang="en-US" dirty="0">
                <a:solidFill>
                  <a:srgbClr val="000099"/>
                </a:solidFill>
              </a:rPr>
              <a:t>และ </a:t>
            </a:r>
            <a:r>
              <a:rPr lang="en-US" altLang="en-US">
                <a:solidFill>
                  <a:srgbClr val="000099"/>
                </a:solidFill>
              </a:rPr>
              <a:t>blog </a:t>
            </a:r>
            <a:r>
              <a:rPr lang="th-TH" altLang="en-US">
                <a:solidFill>
                  <a:srgbClr val="000099"/>
                </a:solidFill>
              </a:rPr>
              <a:t>คณะ</a:t>
            </a:r>
            <a:r>
              <a:rPr lang="th-TH" altLang="en-US" dirty="0">
                <a:solidFill>
                  <a:srgbClr val="000099"/>
                </a:solidFill>
              </a:rPr>
              <a:t>ผู้เขียนยินดีรับข้อเสนอแนะจากท่าน เยี่ยม </a:t>
            </a:r>
            <a:r>
              <a:rPr lang="en-US" altLang="en-US" dirty="0">
                <a:solidFill>
                  <a:srgbClr val="000099"/>
                </a:solidFill>
              </a:rPr>
              <a:t>website </a:t>
            </a:r>
            <a:r>
              <a:rPr lang="th-TH" altLang="en-US" dirty="0">
                <a:solidFill>
                  <a:srgbClr val="000099"/>
                </a:solidFill>
              </a:rPr>
              <a:t>และ </a:t>
            </a:r>
            <a:r>
              <a:rPr lang="en-US" altLang="en-US" dirty="0">
                <a:solidFill>
                  <a:srgbClr val="000099"/>
                </a:solidFill>
              </a:rPr>
              <a:t>blog 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dirty="0" err="1">
                <a:solidFill>
                  <a:srgbClr val="000099"/>
                </a:solidFill>
                <a:hlinkClick r:id="rId2"/>
              </a:rPr>
              <a:t>ThailandAccount</a:t>
            </a:r>
            <a:r>
              <a:rPr lang="th-TH" altLang="en-US" dirty="0">
                <a:solidFill>
                  <a:srgbClr val="000099"/>
                </a:solidFill>
              </a:rPr>
              <a:t> </a:t>
            </a:r>
            <a:endParaRPr lang="en-US" altLang="en-US" dirty="0">
              <a:solidFill>
                <a:srgbClr val="000099"/>
              </a:solidFill>
            </a:endParaRPr>
          </a:p>
          <a:p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dirty="0" err="1">
                <a:solidFill>
                  <a:srgbClr val="000099"/>
                </a:solidFill>
                <a:hlinkClick r:id="rId3"/>
              </a:rPr>
              <a:t>AccThai</a:t>
            </a:r>
            <a:endParaRPr lang="en-US" altLang="en-US" dirty="0">
              <a:solidFill>
                <a:srgbClr val="000099"/>
              </a:solidFill>
            </a:endParaRPr>
          </a:p>
          <a:p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dirty="0">
                <a:solidFill>
                  <a:srgbClr val="000099"/>
                </a:solidFill>
                <a:hlinkClick r:id="rId4"/>
              </a:rPr>
              <a:t>Acc713</a:t>
            </a:r>
            <a:endParaRPr lang="en-US" altLang="en-US" dirty="0">
              <a:solidFill>
                <a:srgbClr val="000099"/>
              </a:solidFill>
            </a:endParaRPr>
          </a:p>
          <a:p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dirty="0" err="1">
                <a:solidFill>
                  <a:srgbClr val="000099"/>
                </a:solidFill>
                <a:hlinkClick r:id="rId5"/>
              </a:rPr>
              <a:t>Amnajrat</a:t>
            </a:r>
            <a:r>
              <a:rPr lang="en-US" altLang="en-US" dirty="0">
                <a:solidFill>
                  <a:srgbClr val="000099"/>
                </a:solidFill>
                <a:hlinkClick r:id="rId5"/>
              </a:rPr>
              <a:t> - Accounting</a:t>
            </a:r>
            <a:endParaRPr lang="th-TH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9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9035" y="1125538"/>
            <a:ext cx="10153128" cy="5326062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ระยะเวลาคืนทุน คือ ระยะเวลาที่ทำให้ ผลรวมของกระแสเงินสดเข้า    มีค่าเท่ากับ จำนวนเงินสดลงทุน</a:t>
            </a:r>
          </a:p>
          <a:p>
            <a:pPr>
              <a:spcBef>
                <a:spcPct val="25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ไม่คำนึงถึงค่าของเงินตามเวลา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(Time Value of Money)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25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ระยะเวลาคืนทุน  =  เงินลงทุน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/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กระแสเงินสดเข้าต่อปี</a:t>
            </a:r>
          </a:p>
          <a:p>
            <a:pPr>
              <a:spcBef>
                <a:spcPct val="25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ตัวอย่าง โครงการลงทุนหนึ่ง ต้องจ่ายเงินลงทุนเมื่อเริ่มโครงการ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100,000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คาดว่าจะก่อให้เกิดผลประโยชน์เป็นกระแสเงินสดเข้าในแต่ละปีเท่ากับ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20,000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เป็นระยะเวลา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ปี </a:t>
            </a:r>
            <a:r>
              <a:rPr lang="th-TH" altLang="en-US" sz="3600" b="1" dirty="0">
                <a:solidFill>
                  <a:srgbClr val="8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ระยะเวลาคืนทุน </a:t>
            </a:r>
            <a:r>
              <a:rPr lang="en-US" altLang="en-US" sz="3600" b="1" dirty="0">
                <a:solidFill>
                  <a:srgbClr val="8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= ?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25000"/>
              </a:spcBef>
            </a:pPr>
            <a:r>
              <a:rPr lang="th-TH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ระยะเวลาคืนทุนของโครงการนี้จะเท่ากับ </a:t>
            </a:r>
            <a:r>
              <a:rPr lang="en-US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5 </a:t>
            </a:r>
            <a:r>
              <a:rPr lang="th-TH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ปี </a:t>
            </a:r>
            <a:r>
              <a:rPr lang="en-US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(100,000 / 20,000) </a:t>
            </a:r>
            <a:endParaRPr lang="th-TH" alt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78984" name="Oval 8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299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78985" name="Rectangle 9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วิธีระยะเวลาคืนทุน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(Payback Period) 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7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9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3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0002" name="Text Box 2"/>
          <p:cNvSpPr txBox="1">
            <a:spLocks noChangeArrowheads="1"/>
          </p:cNvSpPr>
          <p:nvPr/>
        </p:nvSpPr>
        <p:spPr bwMode="auto">
          <a:xfrm>
            <a:off x="3697288" y="1268413"/>
            <a:ext cx="4727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E6FF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th-TH" altLang="zh-CN" sz="3600" dirty="0">
                <a:solidFill>
                  <a:srgbClr val="0000FF"/>
                </a:solidFill>
              </a:rPr>
              <a:t>จำนวนเงิน   </a:t>
            </a:r>
            <a:r>
              <a:rPr lang="en-US" altLang="en-US" sz="3600" dirty="0">
                <a:solidFill>
                  <a:srgbClr val="0000FF"/>
                </a:solidFill>
              </a:rPr>
              <a:t>: </a:t>
            </a:r>
            <a:r>
              <a:rPr lang="th-TH" altLang="en-US" sz="3600" dirty="0">
                <a:solidFill>
                  <a:srgbClr val="0000FF"/>
                </a:solidFill>
              </a:rPr>
              <a:t>  พันบาท</a:t>
            </a:r>
          </a:p>
        </p:txBody>
      </p:sp>
      <p:sp>
        <p:nvSpPr>
          <p:cNvPr id="1280003" name="Line 3"/>
          <p:cNvSpPr>
            <a:spLocks noChangeShapeType="1"/>
          </p:cNvSpPr>
          <p:nvPr/>
        </p:nvSpPr>
        <p:spPr bwMode="auto">
          <a:xfrm>
            <a:off x="1320800" y="4021138"/>
            <a:ext cx="9599613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4" name="Line 4"/>
          <p:cNvSpPr>
            <a:spLocks noChangeShapeType="1"/>
          </p:cNvSpPr>
          <p:nvPr/>
        </p:nvSpPr>
        <p:spPr bwMode="auto">
          <a:xfrm flipV="1">
            <a:off x="1320800" y="3432175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5" name="Line 5"/>
          <p:cNvSpPr>
            <a:spLocks noChangeShapeType="1"/>
          </p:cNvSpPr>
          <p:nvPr/>
        </p:nvSpPr>
        <p:spPr bwMode="auto">
          <a:xfrm>
            <a:off x="2278063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6" name="Line 6"/>
          <p:cNvSpPr>
            <a:spLocks noChangeShapeType="1"/>
          </p:cNvSpPr>
          <p:nvPr/>
        </p:nvSpPr>
        <p:spPr bwMode="auto">
          <a:xfrm>
            <a:off x="5159375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7" name="Line 7"/>
          <p:cNvSpPr>
            <a:spLocks noChangeShapeType="1"/>
          </p:cNvSpPr>
          <p:nvPr/>
        </p:nvSpPr>
        <p:spPr bwMode="auto">
          <a:xfrm>
            <a:off x="7077075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8" name="Line 8"/>
          <p:cNvSpPr>
            <a:spLocks noChangeShapeType="1"/>
          </p:cNvSpPr>
          <p:nvPr/>
        </p:nvSpPr>
        <p:spPr bwMode="auto">
          <a:xfrm>
            <a:off x="10918825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09" name="Line 9"/>
          <p:cNvSpPr>
            <a:spLocks noChangeShapeType="1"/>
          </p:cNvSpPr>
          <p:nvPr/>
        </p:nvSpPr>
        <p:spPr bwMode="auto">
          <a:xfrm>
            <a:off x="8997950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10" name="Text Box 10"/>
          <p:cNvSpPr txBox="1">
            <a:spLocks noChangeArrowheads="1"/>
          </p:cNvSpPr>
          <p:nvPr/>
        </p:nvSpPr>
        <p:spPr bwMode="auto">
          <a:xfrm>
            <a:off x="541338" y="28463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-100</a:t>
            </a:r>
          </a:p>
        </p:txBody>
      </p:sp>
      <p:sp>
        <p:nvSpPr>
          <p:cNvPr id="1280011" name="Text Box 11"/>
          <p:cNvSpPr txBox="1">
            <a:spLocks noChangeArrowheads="1"/>
          </p:cNvSpPr>
          <p:nvPr/>
        </p:nvSpPr>
        <p:spPr bwMode="auto">
          <a:xfrm>
            <a:off x="1417638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 +20</a:t>
            </a:r>
          </a:p>
        </p:txBody>
      </p:sp>
      <p:sp>
        <p:nvSpPr>
          <p:cNvPr id="1280012" name="Text Box 12"/>
          <p:cNvSpPr txBox="1">
            <a:spLocks noChangeArrowheads="1"/>
          </p:cNvSpPr>
          <p:nvPr/>
        </p:nvSpPr>
        <p:spPr bwMode="auto">
          <a:xfrm>
            <a:off x="2363788" y="2795588"/>
            <a:ext cx="15255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 +20</a:t>
            </a:r>
          </a:p>
        </p:txBody>
      </p:sp>
      <p:sp>
        <p:nvSpPr>
          <p:cNvPr id="1280013" name="Text Box 13"/>
          <p:cNvSpPr txBox="1">
            <a:spLocks noChangeArrowheads="1"/>
          </p:cNvSpPr>
          <p:nvPr/>
        </p:nvSpPr>
        <p:spPr bwMode="auto">
          <a:xfrm>
            <a:off x="5330825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14" name="Text Box 14"/>
          <p:cNvSpPr txBox="1">
            <a:spLocks noChangeArrowheads="1"/>
          </p:cNvSpPr>
          <p:nvPr/>
        </p:nvSpPr>
        <p:spPr bwMode="auto">
          <a:xfrm>
            <a:off x="9183688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15" name="Text Box 15"/>
          <p:cNvSpPr txBox="1">
            <a:spLocks noChangeArrowheads="1"/>
          </p:cNvSpPr>
          <p:nvPr/>
        </p:nvSpPr>
        <p:spPr bwMode="auto">
          <a:xfrm>
            <a:off x="10142538" y="2795588"/>
            <a:ext cx="15255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16" name="Text Box 16"/>
          <p:cNvSpPr txBox="1">
            <a:spLocks noChangeArrowheads="1"/>
          </p:cNvSpPr>
          <p:nvPr/>
        </p:nvSpPr>
        <p:spPr bwMode="auto">
          <a:xfrm>
            <a:off x="179388" y="4294188"/>
            <a:ext cx="2305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h-TH" altLang="en-US" sz="3600" dirty="0">
                <a:solidFill>
                  <a:srgbClr val="000099"/>
                </a:solidFill>
              </a:rPr>
              <a:t>จุดเริ่มต้น</a:t>
            </a:r>
          </a:p>
          <a:p>
            <a:pPr algn="ctr" eaLnBrk="0" hangingPunct="0"/>
            <a:r>
              <a:rPr lang="th-TH" altLang="en-US" sz="3600" dirty="0">
                <a:solidFill>
                  <a:srgbClr val="000099"/>
                </a:solidFill>
              </a:rPr>
              <a:t>การลงทุน</a:t>
            </a:r>
          </a:p>
        </p:txBody>
      </p:sp>
      <p:sp>
        <p:nvSpPr>
          <p:cNvPr id="1280017" name="Text Box 17"/>
          <p:cNvSpPr txBox="1">
            <a:spLocks noChangeArrowheads="1"/>
          </p:cNvSpPr>
          <p:nvPr/>
        </p:nvSpPr>
        <p:spPr bwMode="auto">
          <a:xfrm>
            <a:off x="9858375" y="4325938"/>
            <a:ext cx="21431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en-US" sz="3600">
                <a:solidFill>
                  <a:srgbClr val="000099"/>
                </a:solidFill>
              </a:rPr>
              <a:t>จุดสิ้นสุดโครงการ</a:t>
            </a:r>
          </a:p>
        </p:txBody>
      </p:sp>
      <p:sp>
        <p:nvSpPr>
          <p:cNvPr id="1280018" name="Text Box 18"/>
          <p:cNvSpPr txBox="1">
            <a:spLocks noChangeArrowheads="1"/>
          </p:cNvSpPr>
          <p:nvPr/>
        </p:nvSpPr>
        <p:spPr bwMode="auto">
          <a:xfrm>
            <a:off x="3792538" y="5376863"/>
            <a:ext cx="457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ระยะเวลา 10 ปี</a:t>
            </a:r>
          </a:p>
        </p:txBody>
      </p:sp>
      <p:sp>
        <p:nvSpPr>
          <p:cNvPr id="1280019" name="Line 19"/>
          <p:cNvSpPr>
            <a:spLocks noChangeShapeType="1"/>
          </p:cNvSpPr>
          <p:nvPr/>
        </p:nvSpPr>
        <p:spPr bwMode="auto">
          <a:xfrm flipH="1">
            <a:off x="1295400" y="5681663"/>
            <a:ext cx="3265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0" name="Line 20"/>
          <p:cNvSpPr>
            <a:spLocks noChangeShapeType="1"/>
          </p:cNvSpPr>
          <p:nvPr/>
        </p:nvSpPr>
        <p:spPr bwMode="auto">
          <a:xfrm>
            <a:off x="7634288" y="5681663"/>
            <a:ext cx="32654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1" name="Line 21"/>
          <p:cNvSpPr>
            <a:spLocks noChangeShapeType="1"/>
          </p:cNvSpPr>
          <p:nvPr/>
        </p:nvSpPr>
        <p:spPr bwMode="auto">
          <a:xfrm>
            <a:off x="3240088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2" name="Line 22"/>
          <p:cNvSpPr>
            <a:spLocks noChangeShapeType="1"/>
          </p:cNvSpPr>
          <p:nvPr/>
        </p:nvSpPr>
        <p:spPr bwMode="auto">
          <a:xfrm>
            <a:off x="4198938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3" name="Text Box 23"/>
          <p:cNvSpPr txBox="1">
            <a:spLocks noChangeArrowheads="1"/>
          </p:cNvSpPr>
          <p:nvPr/>
        </p:nvSpPr>
        <p:spPr bwMode="auto">
          <a:xfrm>
            <a:off x="3421063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24" name="Text Box 24"/>
          <p:cNvSpPr txBox="1">
            <a:spLocks noChangeArrowheads="1"/>
          </p:cNvSpPr>
          <p:nvPr/>
        </p:nvSpPr>
        <p:spPr bwMode="auto">
          <a:xfrm>
            <a:off x="4368800" y="2795588"/>
            <a:ext cx="15255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25" name="Line 25"/>
          <p:cNvSpPr>
            <a:spLocks noChangeShapeType="1"/>
          </p:cNvSpPr>
          <p:nvPr/>
        </p:nvSpPr>
        <p:spPr bwMode="auto">
          <a:xfrm>
            <a:off x="6118225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6" name="Line 26"/>
          <p:cNvSpPr>
            <a:spLocks noChangeShapeType="1"/>
          </p:cNvSpPr>
          <p:nvPr/>
        </p:nvSpPr>
        <p:spPr bwMode="auto">
          <a:xfrm>
            <a:off x="8039100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7" name="Line 27"/>
          <p:cNvSpPr>
            <a:spLocks noChangeShapeType="1"/>
          </p:cNvSpPr>
          <p:nvPr/>
        </p:nvSpPr>
        <p:spPr bwMode="auto">
          <a:xfrm>
            <a:off x="9959975" y="3432175"/>
            <a:ext cx="0" cy="533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0028" name="Text Box 28"/>
          <p:cNvSpPr txBox="1">
            <a:spLocks noChangeArrowheads="1"/>
          </p:cNvSpPr>
          <p:nvPr/>
        </p:nvSpPr>
        <p:spPr bwMode="auto">
          <a:xfrm>
            <a:off x="6288088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29" name="Text Box 29"/>
          <p:cNvSpPr txBox="1">
            <a:spLocks noChangeArrowheads="1"/>
          </p:cNvSpPr>
          <p:nvPr/>
        </p:nvSpPr>
        <p:spPr bwMode="auto">
          <a:xfrm>
            <a:off x="7251700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30" name="Text Box 30"/>
          <p:cNvSpPr txBox="1">
            <a:spLocks noChangeArrowheads="1"/>
          </p:cNvSpPr>
          <p:nvPr/>
        </p:nvSpPr>
        <p:spPr bwMode="auto">
          <a:xfrm>
            <a:off x="8212138" y="2795588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+20</a:t>
            </a:r>
          </a:p>
        </p:txBody>
      </p:sp>
      <p:sp>
        <p:nvSpPr>
          <p:cNvPr id="1280031" name="Text Box 31"/>
          <p:cNvSpPr txBox="1">
            <a:spLocks noChangeArrowheads="1"/>
          </p:cNvSpPr>
          <p:nvPr/>
        </p:nvSpPr>
        <p:spPr bwMode="auto">
          <a:xfrm>
            <a:off x="3121025" y="1776413"/>
            <a:ext cx="172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+100</a:t>
            </a:r>
          </a:p>
        </p:txBody>
      </p:sp>
      <p:sp>
        <p:nvSpPr>
          <p:cNvPr id="1280033" name="AutoShape 33"/>
          <p:cNvSpPr>
            <a:spLocks/>
          </p:cNvSpPr>
          <p:nvPr/>
        </p:nvSpPr>
        <p:spPr bwMode="auto">
          <a:xfrm rot="16200000">
            <a:off x="3792537" y="336551"/>
            <a:ext cx="576263" cy="4608512"/>
          </a:xfrm>
          <a:prstGeom prst="rightBrace">
            <a:avLst>
              <a:gd name="adj1" fmla="val 66644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280034" name="Oval 34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299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0035" name="Rectangle 35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วิธีระยะเวลาคืนทุน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(Payback Period)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2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1027" name="Text Box 3"/>
          <p:cNvSpPr txBox="1">
            <a:spLocks noChangeArrowheads="1"/>
          </p:cNvSpPr>
          <p:nvPr/>
        </p:nvSpPr>
        <p:spPr bwMode="auto">
          <a:xfrm>
            <a:off x="0" y="1052513"/>
            <a:ext cx="121951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600" i="1" dirty="0">
                <a:solidFill>
                  <a:srgbClr val="000099"/>
                </a:solidFill>
              </a:rPr>
              <a:t>ตัวอย่าง</a:t>
            </a:r>
            <a:r>
              <a:rPr lang="th-TH" altLang="en-US" sz="3600" dirty="0">
                <a:solidFill>
                  <a:srgbClr val="000099"/>
                </a:solidFill>
              </a:rPr>
              <a:t> โครงการลงทุนหนึ่ง ต้องจ่ายเงินลงทุนเมื่อเริ่มโครงการ </a:t>
            </a:r>
            <a:r>
              <a:rPr lang="en-US" altLang="en-US" sz="3600" dirty="0">
                <a:solidFill>
                  <a:srgbClr val="000099"/>
                </a:solidFill>
              </a:rPr>
              <a:t>250,000 </a:t>
            </a:r>
            <a:r>
              <a:rPr lang="th-TH" altLang="en-US" sz="3600" dirty="0">
                <a:solidFill>
                  <a:srgbClr val="000099"/>
                </a:solidFill>
              </a:rPr>
              <a:t>บาท </a:t>
            </a:r>
          </a:p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คาดว่ากระแสเงินสดเข้าในปีที่ </a:t>
            </a:r>
            <a:r>
              <a:rPr lang="en-US" altLang="en-US" sz="3600" dirty="0">
                <a:solidFill>
                  <a:srgbClr val="000099"/>
                </a:solidFill>
              </a:rPr>
              <a:t>1 , 2 , 3 </a:t>
            </a:r>
            <a:r>
              <a:rPr lang="th-TH" altLang="en-US" sz="3600" dirty="0">
                <a:solidFill>
                  <a:srgbClr val="000099"/>
                </a:solidFill>
              </a:rPr>
              <a:t>และ </a:t>
            </a:r>
            <a:r>
              <a:rPr lang="en-US" altLang="en-US" sz="3600" dirty="0">
                <a:solidFill>
                  <a:srgbClr val="000099"/>
                </a:solidFill>
              </a:rPr>
              <a:t>4 </a:t>
            </a:r>
            <a:r>
              <a:rPr lang="th-TH" altLang="en-US" sz="3600" dirty="0">
                <a:solidFill>
                  <a:srgbClr val="000099"/>
                </a:solidFill>
              </a:rPr>
              <a:t>จะเท่ากับ </a:t>
            </a:r>
            <a:r>
              <a:rPr lang="en-US" altLang="en-US" sz="3600" dirty="0">
                <a:solidFill>
                  <a:srgbClr val="000099"/>
                </a:solidFill>
              </a:rPr>
              <a:t> 100,000 </a:t>
            </a:r>
            <a:r>
              <a:rPr lang="th-TH" altLang="en-US" sz="3600" dirty="0">
                <a:solidFill>
                  <a:srgbClr val="000099"/>
                </a:solidFill>
              </a:rPr>
              <a:t>บาท </a:t>
            </a:r>
            <a:r>
              <a:rPr lang="en-US" altLang="en-US" sz="3600" dirty="0">
                <a:solidFill>
                  <a:srgbClr val="000099"/>
                </a:solidFill>
              </a:rPr>
              <a:t>,</a:t>
            </a:r>
          </a:p>
          <a:p>
            <a:pPr algn="ctr"/>
            <a:r>
              <a:rPr lang="en-US" altLang="en-US" sz="3600" dirty="0">
                <a:solidFill>
                  <a:srgbClr val="000099"/>
                </a:solidFill>
              </a:rPr>
              <a:t>90,000 </a:t>
            </a:r>
            <a:r>
              <a:rPr lang="th-TH" altLang="en-US" sz="3600" dirty="0">
                <a:solidFill>
                  <a:srgbClr val="000099"/>
                </a:solidFill>
              </a:rPr>
              <a:t>บาท  </a:t>
            </a:r>
            <a:r>
              <a:rPr lang="en-US" altLang="en-US" sz="3600" dirty="0">
                <a:solidFill>
                  <a:srgbClr val="000099"/>
                </a:solidFill>
              </a:rPr>
              <a:t>,  80,000 </a:t>
            </a:r>
            <a:r>
              <a:rPr lang="th-TH" altLang="en-US" sz="3600" dirty="0">
                <a:solidFill>
                  <a:srgbClr val="000099"/>
                </a:solidFill>
              </a:rPr>
              <a:t>บาท  และ </a:t>
            </a:r>
            <a:r>
              <a:rPr lang="en-US" altLang="en-US" sz="3600" dirty="0">
                <a:solidFill>
                  <a:srgbClr val="000099"/>
                </a:solidFill>
              </a:rPr>
              <a:t> 50,000 </a:t>
            </a:r>
            <a:r>
              <a:rPr lang="th-TH" altLang="en-US" sz="3600" dirty="0">
                <a:solidFill>
                  <a:srgbClr val="000099"/>
                </a:solidFill>
              </a:rPr>
              <a:t>บาท ตามลำดับ </a:t>
            </a:r>
            <a:r>
              <a:rPr lang="th-TH" altLang="en-US" sz="3600" dirty="0">
                <a:solidFill>
                  <a:srgbClr val="800000"/>
                </a:solidFill>
              </a:rPr>
              <a:t>ระยะเวลาคืนทุนกี่ปี?</a:t>
            </a:r>
          </a:p>
        </p:txBody>
      </p:sp>
      <p:sp>
        <p:nvSpPr>
          <p:cNvPr id="1281045" name="Oval 21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300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1046" name="Rectangle 22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วิธีระยะเวลาคืนทุน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กรณีกระแสเงินสดเข้าในแต่ละปีไม่เท่ากัน </a:t>
            </a:r>
          </a:p>
        </p:txBody>
      </p:sp>
      <p:sp>
        <p:nvSpPr>
          <p:cNvPr id="1281047" name="Line 23"/>
          <p:cNvSpPr>
            <a:spLocks noChangeShapeType="1"/>
          </p:cNvSpPr>
          <p:nvPr/>
        </p:nvSpPr>
        <p:spPr bwMode="auto">
          <a:xfrm>
            <a:off x="2078038" y="4738617"/>
            <a:ext cx="802163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48" name="Line 24"/>
          <p:cNvSpPr>
            <a:spLocks noChangeShapeType="1"/>
          </p:cNvSpPr>
          <p:nvPr/>
        </p:nvSpPr>
        <p:spPr bwMode="auto">
          <a:xfrm flipV="1">
            <a:off x="2078038" y="4149655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49" name="Line 25"/>
          <p:cNvSpPr>
            <a:spLocks noChangeShapeType="1"/>
          </p:cNvSpPr>
          <p:nvPr/>
        </p:nvSpPr>
        <p:spPr bwMode="auto">
          <a:xfrm>
            <a:off x="4081463" y="4149655"/>
            <a:ext cx="0" cy="533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50" name="Line 26"/>
          <p:cNvSpPr>
            <a:spLocks noChangeShapeType="1"/>
          </p:cNvSpPr>
          <p:nvPr/>
        </p:nvSpPr>
        <p:spPr bwMode="auto">
          <a:xfrm>
            <a:off x="10088563" y="4149655"/>
            <a:ext cx="0" cy="533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51" name="Text Box 27"/>
          <p:cNvSpPr txBox="1">
            <a:spLocks noChangeArrowheads="1"/>
          </p:cNvSpPr>
          <p:nvPr/>
        </p:nvSpPr>
        <p:spPr bwMode="auto">
          <a:xfrm>
            <a:off x="1439863" y="3563867"/>
            <a:ext cx="127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-250</a:t>
            </a:r>
          </a:p>
        </p:txBody>
      </p:sp>
      <p:sp>
        <p:nvSpPr>
          <p:cNvPr id="1281052" name="Text Box 28"/>
          <p:cNvSpPr txBox="1">
            <a:spLocks noChangeArrowheads="1"/>
          </p:cNvSpPr>
          <p:nvPr/>
        </p:nvSpPr>
        <p:spPr bwMode="auto">
          <a:xfrm>
            <a:off x="3332163" y="3563867"/>
            <a:ext cx="127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 +100</a:t>
            </a:r>
          </a:p>
        </p:txBody>
      </p:sp>
      <p:sp>
        <p:nvSpPr>
          <p:cNvPr id="1281053" name="Text Box 29"/>
          <p:cNvSpPr txBox="1">
            <a:spLocks noChangeArrowheads="1"/>
          </p:cNvSpPr>
          <p:nvPr/>
        </p:nvSpPr>
        <p:spPr bwMode="auto">
          <a:xfrm>
            <a:off x="5354638" y="3563867"/>
            <a:ext cx="127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 +90</a:t>
            </a:r>
          </a:p>
        </p:txBody>
      </p:sp>
      <p:sp>
        <p:nvSpPr>
          <p:cNvPr id="1281054" name="Line 30"/>
          <p:cNvSpPr>
            <a:spLocks noChangeShapeType="1"/>
          </p:cNvSpPr>
          <p:nvPr/>
        </p:nvSpPr>
        <p:spPr bwMode="auto">
          <a:xfrm>
            <a:off x="6088063" y="4149655"/>
            <a:ext cx="0" cy="533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55" name="Line 31"/>
          <p:cNvSpPr>
            <a:spLocks noChangeShapeType="1"/>
          </p:cNvSpPr>
          <p:nvPr/>
        </p:nvSpPr>
        <p:spPr bwMode="auto">
          <a:xfrm>
            <a:off x="8091488" y="4149655"/>
            <a:ext cx="0" cy="533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81056" name="Text Box 32"/>
          <p:cNvSpPr txBox="1">
            <a:spLocks noChangeArrowheads="1"/>
          </p:cNvSpPr>
          <p:nvPr/>
        </p:nvSpPr>
        <p:spPr bwMode="auto">
          <a:xfrm>
            <a:off x="7426325" y="3563867"/>
            <a:ext cx="127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+80</a:t>
            </a:r>
          </a:p>
        </p:txBody>
      </p:sp>
      <p:sp>
        <p:nvSpPr>
          <p:cNvPr id="1281057" name="Text Box 33"/>
          <p:cNvSpPr txBox="1">
            <a:spLocks noChangeArrowheads="1"/>
          </p:cNvSpPr>
          <p:nvPr/>
        </p:nvSpPr>
        <p:spPr bwMode="auto">
          <a:xfrm>
            <a:off x="9431338" y="3563867"/>
            <a:ext cx="1274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+50</a:t>
            </a:r>
          </a:p>
        </p:txBody>
      </p:sp>
      <p:sp>
        <p:nvSpPr>
          <p:cNvPr id="1281058" name="Text Box 34"/>
          <p:cNvSpPr txBox="1">
            <a:spLocks noChangeArrowheads="1"/>
          </p:cNvSpPr>
          <p:nvPr/>
        </p:nvSpPr>
        <p:spPr bwMode="auto">
          <a:xfrm>
            <a:off x="3721100" y="2709792"/>
            <a:ext cx="28082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800000"/>
                </a:solidFill>
              </a:rPr>
              <a:t> +190 </a:t>
            </a:r>
            <a:r>
              <a:rPr lang="th-TH" altLang="zh-CN" sz="3600">
                <a:solidFill>
                  <a:srgbClr val="800000"/>
                </a:solidFill>
              </a:rPr>
              <a:t>(2 ปี)</a:t>
            </a:r>
            <a:endParaRPr lang="en-US" altLang="en-US" sz="3600">
              <a:solidFill>
                <a:srgbClr val="800000"/>
              </a:solidFill>
            </a:endParaRPr>
          </a:p>
        </p:txBody>
      </p:sp>
      <p:sp>
        <p:nvSpPr>
          <p:cNvPr id="1281059" name="AutoShape 35"/>
          <p:cNvSpPr>
            <a:spLocks/>
          </p:cNvSpPr>
          <p:nvPr/>
        </p:nvSpPr>
        <p:spPr bwMode="auto">
          <a:xfrm rot="16200000">
            <a:off x="4873626" y="2206554"/>
            <a:ext cx="431800" cy="2447925"/>
          </a:xfrm>
          <a:prstGeom prst="rightBrace">
            <a:avLst>
              <a:gd name="adj1" fmla="val 47243"/>
              <a:gd name="adj2" fmla="val 50000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281060" name="AutoShape 36"/>
          <p:cNvSpPr>
            <a:spLocks/>
          </p:cNvSpPr>
          <p:nvPr/>
        </p:nvSpPr>
        <p:spPr bwMode="auto">
          <a:xfrm rot="5400000">
            <a:off x="6559550" y="4336980"/>
            <a:ext cx="360363" cy="1284287"/>
          </a:xfrm>
          <a:prstGeom prst="rightBrace">
            <a:avLst>
              <a:gd name="adj1" fmla="val 29699"/>
              <a:gd name="adj2" fmla="val 50000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281061" name="Text Box 37"/>
          <p:cNvSpPr txBox="1">
            <a:spLocks noChangeArrowheads="1"/>
          </p:cNvSpPr>
          <p:nvPr/>
        </p:nvSpPr>
        <p:spPr bwMode="auto">
          <a:xfrm>
            <a:off x="5305425" y="5154542"/>
            <a:ext cx="280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>
                <a:solidFill>
                  <a:srgbClr val="800000"/>
                </a:solidFill>
              </a:rPr>
              <a:t> +60 </a:t>
            </a:r>
            <a:r>
              <a:rPr lang="th-TH" altLang="zh-CN" sz="3600">
                <a:solidFill>
                  <a:srgbClr val="800000"/>
                </a:solidFill>
              </a:rPr>
              <a:t>(? ปี)</a:t>
            </a:r>
            <a:endParaRPr lang="en-US" altLang="en-US" sz="3600">
              <a:solidFill>
                <a:srgbClr val="800000"/>
              </a:solidFill>
            </a:endParaRPr>
          </a:p>
        </p:txBody>
      </p:sp>
      <p:sp>
        <p:nvSpPr>
          <p:cNvPr id="1281062" name="Text Box 38"/>
          <p:cNvSpPr txBox="1">
            <a:spLocks noChangeArrowheads="1"/>
          </p:cNvSpPr>
          <p:nvPr/>
        </p:nvSpPr>
        <p:spPr bwMode="auto">
          <a:xfrm>
            <a:off x="2057400" y="5807005"/>
            <a:ext cx="8185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ระยะเวลาคืนทุน </a:t>
            </a:r>
            <a:r>
              <a:rPr lang="en-US" alt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th-TH" alt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+ (60 / 80) </a:t>
            </a:r>
            <a:r>
              <a:rPr lang="en-US" alt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th-TH" alt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2.75 ปี (2 ปี 9 เดือน)</a:t>
            </a:r>
          </a:p>
        </p:txBody>
      </p:sp>
      <p:sp>
        <p:nvSpPr>
          <p:cNvPr id="1281063" name="Text Box 39"/>
          <p:cNvSpPr txBox="1">
            <a:spLocks noChangeArrowheads="1"/>
          </p:cNvSpPr>
          <p:nvPr/>
        </p:nvSpPr>
        <p:spPr bwMode="auto">
          <a:xfrm>
            <a:off x="10439400" y="3563867"/>
            <a:ext cx="14192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altLang="en-US" sz="3600">
                <a:solidFill>
                  <a:srgbClr val="000099"/>
                </a:solidFill>
              </a:rPr>
              <a:t>พันบาท</a:t>
            </a:r>
            <a:endParaRPr lang="en-US" altLang="en-US" sz="36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8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8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8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8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8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8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8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8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8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8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8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8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8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8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8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8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8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8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28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47" grpId="0" animBg="1"/>
      <p:bldP spid="1281048" grpId="0" animBg="1"/>
      <p:bldP spid="1281049" grpId="0" animBg="1"/>
      <p:bldP spid="1281050" grpId="0" animBg="1"/>
      <p:bldP spid="1281051" grpId="0"/>
      <p:bldP spid="1281052" grpId="0"/>
      <p:bldP spid="1281053" grpId="0"/>
      <p:bldP spid="1281054" grpId="0" animBg="1"/>
      <p:bldP spid="1281055" grpId="0" animBg="1"/>
      <p:bldP spid="1281056" grpId="0"/>
      <p:bldP spid="1281057" grpId="0"/>
      <p:bldP spid="1281058" grpId="0"/>
      <p:bldP spid="1281059" grpId="0" animBg="1"/>
      <p:bldP spid="1281060" grpId="0" animBg="1"/>
      <p:bldP spid="1281061" grpId="0"/>
      <p:bldP spid="1281062" grpId="0"/>
      <p:bldP spid="12810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2054" name="Oval 6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300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2055" name="Rectangle 7"/>
          <p:cNvSpPr>
            <a:spLocks noChangeArrowheads="1"/>
          </p:cNvSpPr>
          <p:nvPr/>
        </p:nvSpPr>
        <p:spPr bwMode="auto">
          <a:xfrm>
            <a:off x="768350" y="185738"/>
            <a:ext cx="105854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วิธีอัตราผลตอบแทนทางบัญชี 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(Accounting Rate of Return : ARR)</a:t>
            </a:r>
            <a:endParaRPr lang="th-TH" altLang="en-U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778000" y="2204864"/>
            <a:ext cx="8640763" cy="131112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อัตราผลตอบแทนทางบัญชี   </a:t>
            </a:r>
            <a:endParaRPr lang="en-US" altLang="en-US" sz="3600" dirty="0">
              <a:solidFill>
                <a:srgbClr val="000099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altLang="en-US" sz="3600" dirty="0">
                <a:solidFill>
                  <a:srgbClr val="000099"/>
                </a:solidFill>
              </a:rPr>
              <a:t>=  </a:t>
            </a:r>
            <a:r>
              <a:rPr lang="th-TH" altLang="en-US" sz="3600" dirty="0">
                <a:solidFill>
                  <a:srgbClr val="000099"/>
                </a:solidFill>
              </a:rPr>
              <a:t>กำไรสุทธิจากการดำเนินงานถัวเฉลี่ยต่อปี </a:t>
            </a:r>
            <a:r>
              <a:rPr lang="en-US" altLang="en-US" sz="3600" dirty="0">
                <a:solidFill>
                  <a:srgbClr val="000099"/>
                </a:solidFill>
              </a:rPr>
              <a:t>/ </a:t>
            </a:r>
            <a:r>
              <a:rPr lang="th-TH" altLang="en-US" sz="3600" dirty="0">
                <a:solidFill>
                  <a:srgbClr val="000099"/>
                </a:solidFill>
              </a:rPr>
              <a:t>เงินลงทุน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979" y="1402432"/>
            <a:ext cx="11161240" cy="4114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th-TH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องค์กรที่ไม่หวังผลกำไร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วิเคราะห์โครงการลงทุน โดยใช้กระแสเงินสด</a:t>
            </a:r>
            <a:r>
              <a:rPr lang="th-TH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ก่อนภาษี</a:t>
            </a:r>
          </a:p>
          <a:p>
            <a:pPr>
              <a:spcBef>
                <a:spcPct val="30000"/>
              </a:spcBef>
            </a:pPr>
            <a:r>
              <a:rPr lang="th-TH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องค์กรที่หวังผลกำไร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วิเคราะห์โครงการลงทุน โดยใช้ กระแสเงินสด</a:t>
            </a:r>
            <a:r>
              <a:rPr lang="th-TH" alt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หลังภาษี</a:t>
            </a:r>
          </a:p>
          <a:p>
            <a:pPr>
              <a:spcBef>
                <a:spcPct val="30000"/>
              </a:spcBef>
              <a:buFontTx/>
              <a:buNone/>
            </a:pP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83077" name="Oval 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300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3078" name="Rectangle 6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ผลกระทบที่เกิดจากอัตราภาษีเงินได้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12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312985" name="Text Box 217"/>
          <p:cNvSpPr txBox="1">
            <a:spLocks noChangeArrowheads="1"/>
          </p:cNvSpPr>
          <p:nvPr/>
        </p:nvSpPr>
        <p:spPr bwMode="auto">
          <a:xfrm>
            <a:off x="1" y="5951021"/>
            <a:ext cx="121951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h-TH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ค่าสวัสดิการหลังภาษี </a:t>
            </a:r>
            <a:r>
              <a:rPr lang="en-US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210,000 – 175,000 = 35,000 </a:t>
            </a:r>
            <a:r>
              <a:rPr lang="th-TH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บาท</a:t>
            </a:r>
          </a:p>
        </p:txBody>
      </p:sp>
      <p:graphicFrame>
        <p:nvGraphicFramePr>
          <p:cNvPr id="1313322" name="Group 5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6173383"/>
              </p:ext>
            </p:extLst>
          </p:nvPr>
        </p:nvGraphicFramePr>
        <p:xfrm>
          <a:off x="984820" y="49440"/>
          <a:ext cx="10296574" cy="5766753"/>
        </p:xfrm>
        <a:graphic>
          <a:graphicData uri="http://schemas.openxmlformats.org/drawingml/2006/table">
            <a:tbl>
              <a:tblPr/>
              <a:tblGrid>
                <a:gridCol w="5366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8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38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6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10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บริษัท ก.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บริษัท ข.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รายได้ต่อเดือน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ค่าใช้จ่ายต่อเดือน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เงินเดือน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, 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ค่าสาธารณูปโภคและอื่นๆ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ค่าสวัสดิการ (อาหารกลางวัน)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รวมค่าใช้จ่าย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กำไรก่อนภาษี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ภาษีเงินได้ (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30%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)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กำไรสุทธิ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175,000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13325" name="Rectangle 557"/>
          <p:cNvSpPr>
            <a:spLocks noChangeArrowheads="1"/>
          </p:cNvSpPr>
          <p:nvPr/>
        </p:nvSpPr>
        <p:spPr bwMode="auto">
          <a:xfrm>
            <a:off x="6336000" y="2596824"/>
            <a:ext cx="1727423" cy="64807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13326" name="Rectangle 558"/>
          <p:cNvSpPr>
            <a:spLocks noChangeArrowheads="1"/>
          </p:cNvSpPr>
          <p:nvPr/>
        </p:nvSpPr>
        <p:spPr bwMode="auto">
          <a:xfrm>
            <a:off x="8545859" y="2596824"/>
            <a:ext cx="1728000" cy="64807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13327" name="Rectangle 559"/>
          <p:cNvSpPr>
            <a:spLocks noChangeArrowheads="1"/>
          </p:cNvSpPr>
          <p:nvPr/>
        </p:nvSpPr>
        <p:spPr bwMode="auto">
          <a:xfrm>
            <a:off x="6336000" y="4540824"/>
            <a:ext cx="1727422" cy="648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13328" name="Rectangle 560"/>
          <p:cNvSpPr>
            <a:spLocks noChangeArrowheads="1"/>
          </p:cNvSpPr>
          <p:nvPr/>
        </p:nvSpPr>
        <p:spPr bwMode="auto">
          <a:xfrm>
            <a:off x="8545859" y="4540824"/>
            <a:ext cx="1728000" cy="648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13324" name="Text Box 556"/>
          <p:cNvSpPr txBox="1">
            <a:spLocks noChangeArrowheads="1"/>
          </p:cNvSpPr>
          <p:nvPr/>
        </p:nvSpPr>
        <p:spPr bwMode="auto">
          <a:xfrm>
            <a:off x="0" y="5220000"/>
            <a:ext cx="12195175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5000"/>
              </a:spcBef>
            </a:pPr>
            <a:r>
              <a:rPr lang="th-TH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ค่าสวัสดิการหลังภาษี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50,000 * (100% – 30%) = 35,000 </a:t>
            </a:r>
            <a:r>
              <a:rPr lang="th-TH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บาท</a:t>
            </a:r>
          </a:p>
        </p:txBody>
      </p:sp>
      <p:sp>
        <p:nvSpPr>
          <p:cNvPr id="1313329" name="Text Box 561"/>
          <p:cNvSpPr txBox="1">
            <a:spLocks noChangeArrowheads="1"/>
          </p:cNvSpPr>
          <p:nvPr/>
        </p:nvSpPr>
        <p:spPr bwMode="auto">
          <a:xfrm>
            <a:off x="2712863" y="3734871"/>
            <a:ext cx="6769100" cy="120032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600" dirty="0">
                <a:solidFill>
                  <a:srgbClr val="800000"/>
                </a:solidFill>
              </a:rPr>
              <a:t>ค่าใช้จ่ายหลังภาษี </a:t>
            </a:r>
            <a:r>
              <a:rPr lang="en-US" altLang="en-US" sz="3600" dirty="0">
                <a:solidFill>
                  <a:srgbClr val="800000"/>
                </a:solidFill>
              </a:rPr>
              <a:t>(</a:t>
            </a:r>
            <a:r>
              <a:rPr lang="th-TH" altLang="en-US" sz="3600" dirty="0">
                <a:solidFill>
                  <a:srgbClr val="800000"/>
                </a:solidFill>
              </a:rPr>
              <a:t>กระแสเงินสดออกสุทธิ</a:t>
            </a:r>
            <a:r>
              <a:rPr lang="en-US" altLang="en-US" sz="3600" dirty="0">
                <a:solidFill>
                  <a:srgbClr val="800000"/>
                </a:solidFill>
              </a:rPr>
              <a:t>)  </a:t>
            </a:r>
          </a:p>
          <a:p>
            <a:pPr algn="ctr"/>
            <a:r>
              <a:rPr lang="en-US" altLang="en-US" sz="3600" dirty="0">
                <a:solidFill>
                  <a:srgbClr val="800000"/>
                </a:solidFill>
              </a:rPr>
              <a:t>=  </a:t>
            </a:r>
            <a:r>
              <a:rPr lang="th-TH" altLang="en-US" sz="3600" dirty="0">
                <a:solidFill>
                  <a:srgbClr val="800000"/>
                </a:solidFill>
              </a:rPr>
              <a:t>ค่าใช้จ่ายเงินสด </a:t>
            </a:r>
            <a:r>
              <a:rPr lang="en-US" altLang="en-US" sz="3600" dirty="0">
                <a:solidFill>
                  <a:srgbClr val="800000"/>
                </a:solidFill>
              </a:rPr>
              <a:t>* (1 - </a:t>
            </a:r>
            <a:r>
              <a:rPr lang="th-TH" altLang="en-US" sz="3600" dirty="0">
                <a:solidFill>
                  <a:srgbClr val="800000"/>
                </a:solidFill>
              </a:rPr>
              <a:t>อัตราภาษี</a:t>
            </a:r>
            <a:r>
              <a:rPr lang="en-US" altLang="en-US" sz="3600" dirty="0">
                <a:solidFill>
                  <a:srgbClr val="800000"/>
                </a:solidFill>
              </a:rPr>
              <a:t>)</a:t>
            </a:r>
            <a:endParaRPr lang="th-TH" altLang="en-US" sz="3600" dirty="0">
              <a:solidFill>
                <a:srgbClr val="800000"/>
              </a:solidFill>
            </a:endParaRPr>
          </a:p>
        </p:txBody>
      </p:sp>
      <p:sp>
        <p:nvSpPr>
          <p:cNvPr id="1313330" name="Text Box 562"/>
          <p:cNvSpPr txBox="1">
            <a:spLocks noChangeArrowheads="1"/>
          </p:cNvSpPr>
          <p:nvPr/>
        </p:nvSpPr>
        <p:spPr bwMode="auto">
          <a:xfrm>
            <a:off x="2712863" y="2209283"/>
            <a:ext cx="6769100" cy="120032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รายได้หลังภาษี </a:t>
            </a:r>
            <a:r>
              <a:rPr lang="en-US" altLang="en-US" sz="3600" dirty="0">
                <a:solidFill>
                  <a:srgbClr val="000099"/>
                </a:solidFill>
              </a:rPr>
              <a:t>(</a:t>
            </a:r>
            <a:r>
              <a:rPr lang="th-TH" altLang="en-US" sz="3600" dirty="0">
                <a:solidFill>
                  <a:srgbClr val="000099"/>
                </a:solidFill>
              </a:rPr>
              <a:t>กระแสเงินสดเข้าสุทธิ</a:t>
            </a:r>
            <a:r>
              <a:rPr lang="en-US" altLang="en-US" sz="3600" dirty="0">
                <a:solidFill>
                  <a:srgbClr val="000099"/>
                </a:solidFill>
              </a:rPr>
              <a:t>)  </a:t>
            </a:r>
          </a:p>
          <a:p>
            <a:pPr algn="ctr"/>
            <a:r>
              <a:rPr lang="en-US" altLang="en-US" sz="3600" dirty="0">
                <a:solidFill>
                  <a:srgbClr val="000099"/>
                </a:solidFill>
              </a:rPr>
              <a:t>=  </a:t>
            </a:r>
            <a:r>
              <a:rPr lang="th-TH" altLang="en-US" sz="3600" dirty="0">
                <a:solidFill>
                  <a:srgbClr val="000099"/>
                </a:solidFill>
              </a:rPr>
              <a:t>รายได้ </a:t>
            </a:r>
            <a:r>
              <a:rPr lang="en-US" altLang="en-US" sz="3600" dirty="0">
                <a:solidFill>
                  <a:srgbClr val="000099"/>
                </a:solidFill>
              </a:rPr>
              <a:t>* (1 - </a:t>
            </a:r>
            <a:r>
              <a:rPr lang="th-TH" altLang="en-US" sz="3600" dirty="0">
                <a:solidFill>
                  <a:srgbClr val="000099"/>
                </a:solidFill>
              </a:rPr>
              <a:t>อัตราภาษี</a:t>
            </a:r>
            <a:r>
              <a:rPr lang="en-US" altLang="en-US" sz="3600" dirty="0">
                <a:solidFill>
                  <a:srgbClr val="000099"/>
                </a:solidFill>
              </a:rPr>
              <a:t>)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6" name="Oval 56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301</a:t>
            </a:r>
            <a:endParaRPr lang="th-TH" altLang="en-US" sz="2800" b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41003" y="-27384"/>
            <a:ext cx="10562256" cy="640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9" name="Rectangle 215"/>
          <p:cNvSpPr>
            <a:spLocks noChangeArrowheads="1"/>
          </p:cNvSpPr>
          <p:nvPr/>
        </p:nvSpPr>
        <p:spPr bwMode="auto">
          <a:xfrm>
            <a:off x="1057275" y="194399"/>
            <a:ext cx="10080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ต้นทุน (ค่าใช้จ่าย) และ รายได้ หลังภาษี</a:t>
            </a:r>
          </a:p>
        </p:txBody>
      </p:sp>
    </p:spTree>
    <p:extLst>
      <p:ext uri="{BB962C8B-B14F-4D97-AF65-F5344CB8AC3E}">
        <p14:creationId xmlns:p14="http://schemas.microsoft.com/office/powerpoint/2010/main" xmlns="" val="26784683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12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13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13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1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3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985" grpId="0" build="p"/>
      <p:bldP spid="1313325" grpId="0" animBg="1"/>
      <p:bldP spid="1313326" grpId="0" animBg="1"/>
      <p:bldP spid="1313327" grpId="0" animBg="1"/>
      <p:bldP spid="1313328" grpId="0" animBg="1"/>
      <p:bldP spid="1313324" grpId="0" animBg="1"/>
      <p:bldP spid="1313329" grpId="0" animBg="1"/>
      <p:bldP spid="1313330" grpId="0" animBg="1"/>
      <p:bldP spid="3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5123" name="Text Box 3"/>
          <p:cNvSpPr txBox="1">
            <a:spLocks noChangeArrowheads="1"/>
          </p:cNvSpPr>
          <p:nvPr/>
        </p:nvSpPr>
        <p:spPr bwMode="auto">
          <a:xfrm>
            <a:off x="2570163" y="1447616"/>
            <a:ext cx="827995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altLang="en-US" sz="3600" dirty="0">
                <a:solidFill>
                  <a:srgbClr val="000099"/>
                </a:solidFill>
              </a:rPr>
              <a:t>  ค่าเสื่อมราคาเป็นค่าใช้จ่ายที่มิได้มีการจ่ายเงิน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altLang="en-US" sz="3600" dirty="0">
                <a:solidFill>
                  <a:srgbClr val="000099"/>
                </a:solidFill>
              </a:rPr>
              <a:t>  ค่าเสื่อมราคามีผลทำให้ภาษีเงินได้ที่ต้องจ่ายน้อยลง </a:t>
            </a:r>
          </a:p>
        </p:txBody>
      </p:sp>
      <p:sp>
        <p:nvSpPr>
          <p:cNvPr id="1285125" name="Oval 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302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5126" name="Rectangle 6"/>
          <p:cNvSpPr>
            <a:spLocks noChangeArrowheads="1"/>
          </p:cNvSpPr>
          <p:nvPr/>
        </p:nvSpPr>
        <p:spPr bwMode="auto">
          <a:xfrm>
            <a:off x="1057275" y="185738"/>
            <a:ext cx="10080625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ผลกระทบที่เกิดจากค่าเสื่อมราคา</a:t>
            </a:r>
            <a:r>
              <a:rPr lang="en-US" altLang="en-US" sz="4000" b="0" dirty="0">
                <a:solidFill>
                  <a:schemeClr val="bg1"/>
                </a:solidFill>
              </a:rPr>
              <a:t> </a:t>
            </a:r>
            <a:endParaRPr lang="th-TH" altLang="en-US" sz="4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2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graphicFrame>
        <p:nvGraphicFramePr>
          <p:cNvPr id="1317338" name="Group 4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1603892"/>
              </p:ext>
            </p:extLst>
          </p:nvPr>
        </p:nvGraphicFramePr>
        <p:xfrm>
          <a:off x="841003" y="116632"/>
          <a:ext cx="10657184" cy="5760720"/>
        </p:xfrm>
        <a:graphic>
          <a:graphicData uri="http://schemas.openxmlformats.org/drawingml/2006/table">
            <a:tbl>
              <a:tblPr/>
              <a:tblGrid>
                <a:gridCol w="61267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61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36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บริษัท ง.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บริษัท จ.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รายได้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1,100,000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1,100,000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ค่าใช้จ่ายดำเนินงาน (ที่จ่ายเป็นเงินสด)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กำไรก่อนค่าเสื่อมราคาและภาษี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ค่าเสื่อมราคา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-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-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กำไรที่ต้องเสียภาษี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ภาษีเงินได้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(30%)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90,000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กำไรสุทธิ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กระแสเงินสดเข้าหลังจ่ายภาษี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17297" name="Oval 43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302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317313" name="Rectangle 449"/>
          <p:cNvSpPr>
            <a:spLocks noChangeArrowheads="1"/>
          </p:cNvSpPr>
          <p:nvPr/>
        </p:nvSpPr>
        <p:spPr bwMode="auto">
          <a:xfrm>
            <a:off x="5608800" y="4653136"/>
            <a:ext cx="13271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ctr"/>
            <a:r>
              <a:rPr lang="en-US" altLang="en-US" sz="3600" dirty="0">
                <a:solidFill>
                  <a:srgbClr val="FF0000"/>
                </a:solidFill>
              </a:rPr>
              <a:t>(X)</a:t>
            </a:r>
          </a:p>
        </p:txBody>
      </p:sp>
      <p:sp>
        <p:nvSpPr>
          <p:cNvPr id="1317314" name="Rectangle 450"/>
          <p:cNvSpPr>
            <a:spLocks noChangeArrowheads="1"/>
          </p:cNvSpPr>
          <p:nvPr/>
        </p:nvSpPr>
        <p:spPr bwMode="auto">
          <a:xfrm>
            <a:off x="5089475" y="5256000"/>
            <a:ext cx="2232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ctr"/>
            <a:r>
              <a:rPr lang="en-US" altLang="en-US" sz="3600" dirty="0">
                <a:solidFill>
                  <a:srgbClr val="FF0000"/>
                </a:solidFill>
              </a:rPr>
              <a:t>=  (A) – (B) </a:t>
            </a:r>
          </a:p>
        </p:txBody>
      </p:sp>
      <p:sp>
        <p:nvSpPr>
          <p:cNvPr id="1317315" name="Rectangle 451"/>
          <p:cNvSpPr>
            <a:spLocks noChangeArrowheads="1"/>
          </p:cNvSpPr>
          <p:nvPr/>
        </p:nvSpPr>
        <p:spPr bwMode="auto">
          <a:xfrm>
            <a:off x="5490517" y="4005064"/>
            <a:ext cx="13271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ctr"/>
            <a:r>
              <a:rPr lang="en-US" altLang="en-US" sz="3600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1317316" name="Rectangle 452"/>
          <p:cNvSpPr>
            <a:spLocks noChangeArrowheads="1"/>
          </p:cNvSpPr>
          <p:nvPr/>
        </p:nvSpPr>
        <p:spPr bwMode="auto">
          <a:xfrm>
            <a:off x="5608800" y="2708920"/>
            <a:ext cx="13271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ctr"/>
            <a:r>
              <a:rPr lang="en-US" altLang="en-US" sz="3600" dirty="0">
                <a:solidFill>
                  <a:srgbClr val="FF0000"/>
                </a:solidFill>
              </a:rPr>
              <a:t>(Y)</a:t>
            </a:r>
          </a:p>
        </p:txBody>
      </p:sp>
      <p:sp>
        <p:nvSpPr>
          <p:cNvPr id="1317317" name="Rectangle 453"/>
          <p:cNvSpPr>
            <a:spLocks noChangeArrowheads="1"/>
          </p:cNvSpPr>
          <p:nvPr/>
        </p:nvSpPr>
        <p:spPr bwMode="auto">
          <a:xfrm>
            <a:off x="5490517" y="2060848"/>
            <a:ext cx="13271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ctr"/>
            <a:r>
              <a:rPr lang="en-US" altLang="en-US" sz="36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317318" name="Rectangle 454"/>
          <p:cNvSpPr>
            <a:spLocks noChangeArrowheads="1"/>
          </p:cNvSpPr>
          <p:nvPr/>
        </p:nvSpPr>
        <p:spPr bwMode="auto">
          <a:xfrm>
            <a:off x="5162549" y="5256000"/>
            <a:ext cx="2231949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ctr"/>
            <a:r>
              <a:rPr lang="en-US" altLang="en-US" sz="3600" dirty="0">
                <a:solidFill>
                  <a:srgbClr val="FF0000"/>
                </a:solidFill>
              </a:rPr>
              <a:t>=  (X) + (Y) </a:t>
            </a:r>
          </a:p>
        </p:txBody>
      </p:sp>
      <p:sp>
        <p:nvSpPr>
          <p:cNvPr id="1317322" name="Rectangle 458"/>
          <p:cNvSpPr>
            <a:spLocks noChangeArrowheads="1"/>
          </p:cNvSpPr>
          <p:nvPr/>
        </p:nvSpPr>
        <p:spPr bwMode="auto">
          <a:xfrm>
            <a:off x="841003" y="5229200"/>
            <a:ext cx="10657184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7329" name="Group 465"/>
          <p:cNvGrpSpPr>
            <a:grpSpLocks/>
          </p:cNvGrpSpPr>
          <p:nvPr/>
        </p:nvGrpSpPr>
        <p:grpSpPr bwMode="auto">
          <a:xfrm>
            <a:off x="7537747" y="5730577"/>
            <a:ext cx="2880320" cy="933450"/>
            <a:chOff x="4521" y="3521"/>
            <a:chExt cx="1679" cy="588"/>
          </a:xfrm>
        </p:grpSpPr>
        <p:sp>
          <p:nvSpPr>
            <p:cNvPr id="1317330" name="AutoShape 466"/>
            <p:cNvSpPr>
              <a:spLocks/>
            </p:cNvSpPr>
            <p:nvPr/>
          </p:nvSpPr>
          <p:spPr bwMode="auto">
            <a:xfrm rot="16200000">
              <a:off x="5247" y="2795"/>
              <a:ext cx="227" cy="1679"/>
            </a:xfrm>
            <a:prstGeom prst="leftBrace">
              <a:avLst>
                <a:gd name="adj1" fmla="val 61637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331" name="Text Box 467"/>
            <p:cNvSpPr txBox="1">
              <a:spLocks noChangeArrowheads="1"/>
            </p:cNvSpPr>
            <p:nvPr/>
          </p:nvSpPr>
          <p:spPr bwMode="auto">
            <a:xfrm>
              <a:off x="4703" y="3702"/>
              <a:ext cx="127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60,000</a:t>
              </a:r>
              <a:endParaRPr lang="th-TH" alt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17332" name="Rectangle 468"/>
          <p:cNvSpPr>
            <a:spLocks noChangeArrowheads="1"/>
          </p:cNvSpPr>
          <p:nvPr/>
        </p:nvSpPr>
        <p:spPr bwMode="auto">
          <a:xfrm>
            <a:off x="6961682" y="3960000"/>
            <a:ext cx="3528000" cy="66694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7334" name="Rectangle 470"/>
          <p:cNvSpPr>
            <a:spLocks noChangeArrowheads="1"/>
          </p:cNvSpPr>
          <p:nvPr/>
        </p:nvSpPr>
        <p:spPr bwMode="auto">
          <a:xfrm>
            <a:off x="840927" y="764704"/>
            <a:ext cx="10657260" cy="122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en-US" sz="3600" dirty="0">
                <a:solidFill>
                  <a:srgbClr val="800000"/>
                </a:solidFill>
              </a:rPr>
              <a:t>ประหยัดภาษี </a:t>
            </a:r>
            <a:r>
              <a:rPr lang="en-US" altLang="en-US" sz="3600" dirty="0">
                <a:solidFill>
                  <a:srgbClr val="800000"/>
                </a:solidFill>
              </a:rPr>
              <a:t>= 150,000 – 90,000 = 60,000</a:t>
            </a:r>
          </a:p>
          <a:p>
            <a:pPr algn="ctr">
              <a:spcBef>
                <a:spcPct val="15000"/>
              </a:spcBef>
            </a:pPr>
            <a:r>
              <a:rPr lang="th-TH" altLang="en-US" sz="3600" dirty="0">
                <a:solidFill>
                  <a:srgbClr val="800000"/>
                </a:solidFill>
              </a:rPr>
              <a:t>ประหยัดภาษี </a:t>
            </a:r>
            <a:r>
              <a:rPr lang="en-US" altLang="en-US" sz="3600" dirty="0">
                <a:solidFill>
                  <a:srgbClr val="800000"/>
                </a:solidFill>
              </a:rPr>
              <a:t>= 200,000 * 30% = 60,000</a:t>
            </a:r>
            <a:endParaRPr lang="th-TH" altLang="en-US" sz="3600" dirty="0">
              <a:solidFill>
                <a:srgbClr val="800000"/>
              </a:solidFill>
            </a:endParaRPr>
          </a:p>
        </p:txBody>
      </p:sp>
      <p:sp>
        <p:nvSpPr>
          <p:cNvPr id="1317335" name="Rectangle 471"/>
          <p:cNvSpPr>
            <a:spLocks noChangeArrowheads="1"/>
          </p:cNvSpPr>
          <p:nvPr/>
        </p:nvSpPr>
        <p:spPr bwMode="auto">
          <a:xfrm>
            <a:off x="2999581" y="3960000"/>
            <a:ext cx="793750" cy="64631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7336" name="Rectangle 472"/>
          <p:cNvSpPr>
            <a:spLocks noChangeArrowheads="1"/>
          </p:cNvSpPr>
          <p:nvPr/>
        </p:nvSpPr>
        <p:spPr bwMode="auto">
          <a:xfrm>
            <a:off x="7320433" y="2664000"/>
            <a:ext cx="1441450" cy="6500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719138" y="2356"/>
            <a:ext cx="10800000" cy="60909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3" name="Rectangle 434"/>
          <p:cNvSpPr>
            <a:spLocks noChangeArrowheads="1"/>
          </p:cNvSpPr>
          <p:nvPr/>
        </p:nvSpPr>
        <p:spPr bwMode="auto">
          <a:xfrm>
            <a:off x="1057275" y="187200"/>
            <a:ext cx="10080625" cy="719138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ผลกระทบที่เกิดจากค่าเสื่อมราคา</a:t>
            </a:r>
            <a:r>
              <a:rPr lang="en-US" altLang="en-US" sz="4000" b="0" dirty="0">
                <a:solidFill>
                  <a:schemeClr val="bg1"/>
                </a:solidFill>
              </a:rPr>
              <a:t> </a:t>
            </a:r>
            <a:endParaRPr lang="th-TH" altLang="en-US" sz="4000" b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19138" y="1772816"/>
            <a:ext cx="10995073" cy="468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17341" name="Text Box 477"/>
          <p:cNvSpPr txBox="1">
            <a:spLocks noChangeArrowheads="1"/>
          </p:cNvSpPr>
          <p:nvPr/>
        </p:nvSpPr>
        <p:spPr bwMode="auto">
          <a:xfrm>
            <a:off x="840927" y="2134597"/>
            <a:ext cx="1065733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ภาษีที่ประหยัดได้จากค่าเสื่อมราคา 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 </a:t>
            </a:r>
            <a:r>
              <a:rPr lang="th-TH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ค่าเสื่อมราคา 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</a:t>
            </a:r>
            <a:r>
              <a:rPr lang="th-TH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อัตราภาษี</a:t>
            </a:r>
          </a:p>
        </p:txBody>
      </p:sp>
    </p:spTree>
    <p:extLst>
      <p:ext uri="{BB962C8B-B14F-4D97-AF65-F5344CB8AC3E}">
        <p14:creationId xmlns:p14="http://schemas.microsoft.com/office/powerpoint/2010/main" xmlns="" val="348811548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317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17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17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17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1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1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17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173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1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17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1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1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31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313" grpId="0"/>
      <p:bldP spid="1317314" grpId="0"/>
      <p:bldP spid="1317315" grpId="0"/>
      <p:bldP spid="1317316" grpId="0"/>
      <p:bldP spid="1317317" grpId="0"/>
      <p:bldP spid="1317318" grpId="0"/>
      <p:bldP spid="1317322" grpId="0" animBg="1"/>
      <p:bldP spid="1317332" grpId="0" animBg="1"/>
      <p:bldP spid="1317334" grpId="0" build="p" animBg="1"/>
      <p:bldP spid="1317335" grpId="0" animBg="1"/>
      <p:bldP spid="1317336" grpId="0" animBg="1"/>
      <p:bldP spid="2" grpId="0" animBg="1"/>
      <p:bldP spid="23" grpId="0" animBg="1"/>
      <p:bldP spid="3" grpId="0" animBg="1"/>
      <p:bldP spid="13173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5649" y="1412875"/>
            <a:ext cx="6690369" cy="4114800"/>
          </a:xfrm>
        </p:spPr>
        <p:txBody>
          <a:bodyPr/>
          <a:lstStyle/>
          <a:p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จำนวนเงินลงทุน </a:t>
            </a:r>
          </a:p>
          <a:p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กระแสเงินสดที่คาดว่าจะไหลเข้ารายปี </a:t>
            </a:r>
          </a:p>
          <a:p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อัตราผลตอบแทนการลงทุนที่ต้องการ </a:t>
            </a:r>
          </a:p>
          <a:p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อายุของโครงการ </a:t>
            </a:r>
          </a:p>
        </p:txBody>
      </p:sp>
      <p:sp>
        <p:nvSpPr>
          <p:cNvPr id="1287173" name="Oval 5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304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87174" name="Rectangle 6"/>
          <p:cNvSpPr>
            <a:spLocks noChangeArrowheads="1"/>
          </p:cNvSpPr>
          <p:nvPr/>
        </p:nvSpPr>
        <p:spPr bwMode="auto">
          <a:xfrm>
            <a:off x="1057275" y="117475"/>
            <a:ext cx="10080625" cy="719138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ข้อมูลที่ใช้ในการวิเคราะห์โครงการลงทุน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2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graphicFrame>
        <p:nvGraphicFramePr>
          <p:cNvPr id="1321342" name="Group 3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3242754"/>
              </p:ext>
            </p:extLst>
          </p:nvPr>
        </p:nvGraphicFramePr>
        <p:xfrm>
          <a:off x="624979" y="1052736"/>
          <a:ext cx="11016977" cy="5120640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6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35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รายการ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เครื่องเก่า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เครื่องใหม่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ส่วนต่าง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รายได้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ค่าใช้จ่ายดำเนินงาน (เงินสด) ต่อปี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530,000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ค่าเสื่อมราคาต่อปี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160,000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มูลค่าซากใน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ปีข้างหน้า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มูลค่าตามบัญชี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ราคาขายเครื่องจักรเก่าในปัจจุบัน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ราคาเครื่องจักรใหม่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21343" name="Rectangle 383"/>
          <p:cNvSpPr>
            <a:spLocks noChangeArrowheads="1"/>
          </p:cNvSpPr>
          <p:nvPr/>
        </p:nvSpPr>
        <p:spPr bwMode="auto">
          <a:xfrm>
            <a:off x="1560513" y="-27384"/>
            <a:ext cx="900112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ตัวอย่าง การวิเคราะห์โครงการลงทุนเมื่อคำนึงถึงภาษีเงินได้</a:t>
            </a:r>
          </a:p>
        </p:txBody>
      </p:sp>
      <p:sp>
        <p:nvSpPr>
          <p:cNvPr id="1321345" name="Text Box 385"/>
          <p:cNvSpPr txBox="1">
            <a:spLocks noChangeArrowheads="1"/>
          </p:cNvSpPr>
          <p:nvPr/>
        </p:nvSpPr>
        <p:spPr bwMode="auto">
          <a:xfrm>
            <a:off x="0" y="509191"/>
            <a:ext cx="1219517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400" dirty="0"/>
              <a:t>ผู้บริหารกำลังพิจารณาลงทุนเปลี่ยนเครื่องจักรใหม่แทนเครื่องเก่าเพื่อลด</a:t>
            </a:r>
            <a:r>
              <a:rPr lang="th-TH" altLang="en-US" sz="3400" dirty="0" err="1"/>
              <a:t>คชจ</a:t>
            </a:r>
            <a:r>
              <a:rPr lang="th-TH" altLang="en-US" sz="3400" dirty="0"/>
              <a:t>.ดำเนินงาน</a:t>
            </a:r>
          </a:p>
        </p:txBody>
      </p:sp>
      <p:sp>
        <p:nvSpPr>
          <p:cNvPr id="1321347" name="Text Box 387"/>
          <p:cNvSpPr txBox="1">
            <a:spLocks noChangeArrowheads="1"/>
          </p:cNvSpPr>
          <p:nvPr/>
        </p:nvSpPr>
        <p:spPr bwMode="auto">
          <a:xfrm>
            <a:off x="0" y="6093296"/>
            <a:ext cx="1219517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400" dirty="0">
                <a:solidFill>
                  <a:srgbClr val="000099"/>
                </a:solidFill>
              </a:rPr>
              <a:t>อัตราภาษี </a:t>
            </a:r>
            <a:r>
              <a:rPr lang="en-US" altLang="en-US" sz="3400" dirty="0">
                <a:solidFill>
                  <a:srgbClr val="000099"/>
                </a:solidFill>
              </a:rPr>
              <a:t>30%</a:t>
            </a:r>
            <a:r>
              <a:rPr lang="th-TH" altLang="en-US" sz="3400" dirty="0">
                <a:solidFill>
                  <a:srgbClr val="000099"/>
                </a:solidFill>
              </a:rPr>
              <a:t>   ต้องการผลตอบแทนหลังภาษี </a:t>
            </a:r>
            <a:r>
              <a:rPr lang="en-US" altLang="en-US" sz="3400" dirty="0">
                <a:solidFill>
                  <a:srgbClr val="000099"/>
                </a:solidFill>
              </a:rPr>
              <a:t>12%</a:t>
            </a:r>
            <a:r>
              <a:rPr lang="th-TH" altLang="en-US" sz="3400" dirty="0">
                <a:solidFill>
                  <a:srgbClr val="000099"/>
                </a:solidFill>
              </a:rPr>
              <a:t>    </a:t>
            </a:r>
            <a:r>
              <a:rPr lang="en-US" altLang="en-US" sz="3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 = ?</a:t>
            </a:r>
            <a:r>
              <a:rPr lang="th-TH" altLang="en-US" sz="3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ควรลงทุนหรือไม่?</a:t>
            </a:r>
          </a:p>
        </p:txBody>
      </p:sp>
      <p:sp>
        <p:nvSpPr>
          <p:cNvPr id="1321348" name="Rectangle 388"/>
          <p:cNvSpPr>
            <a:spLocks noChangeArrowheads="1"/>
          </p:cNvSpPr>
          <p:nvPr/>
        </p:nvSpPr>
        <p:spPr bwMode="auto">
          <a:xfrm>
            <a:off x="10130656" y="2348879"/>
            <a:ext cx="1511300" cy="123079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21349" name="Text Box 389"/>
          <p:cNvSpPr txBox="1">
            <a:spLocks noChangeArrowheads="1"/>
          </p:cNvSpPr>
          <p:nvPr/>
        </p:nvSpPr>
        <p:spPr bwMode="auto">
          <a:xfrm>
            <a:off x="4153719" y="2205261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21350" name="Text Box 390"/>
          <p:cNvSpPr txBox="1">
            <a:spLocks noChangeArrowheads="1"/>
          </p:cNvSpPr>
          <p:nvPr/>
        </p:nvSpPr>
        <p:spPr bwMode="auto">
          <a:xfrm>
            <a:off x="6169595" y="2705547"/>
            <a:ext cx="392454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FF0000"/>
                </a:solidFill>
              </a:rPr>
              <a:t>มูลค่าในอนาคต </a:t>
            </a:r>
            <a:r>
              <a:rPr lang="th-TH" altLang="en-US" sz="3600" dirty="0" err="1">
                <a:solidFill>
                  <a:srgbClr val="FF0000"/>
                </a:solidFill>
              </a:rPr>
              <a:t>ปีทื่</a:t>
            </a:r>
            <a:r>
              <a:rPr lang="th-TH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FF0000"/>
                </a:solidFill>
              </a:rPr>
              <a:t>1 – 5 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51" name="Text Box 391"/>
          <p:cNvSpPr txBox="1">
            <a:spLocks noChangeArrowheads="1"/>
          </p:cNvSpPr>
          <p:nvPr/>
        </p:nvSpPr>
        <p:spPr bwMode="auto">
          <a:xfrm>
            <a:off x="3937347" y="4248000"/>
            <a:ext cx="223269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FF0000"/>
                </a:solidFill>
              </a:rPr>
              <a:t>ต้นทุนจม</a:t>
            </a:r>
          </a:p>
        </p:txBody>
      </p:sp>
      <p:sp>
        <p:nvSpPr>
          <p:cNvPr id="1321352" name="Rectangle 392"/>
          <p:cNvSpPr>
            <a:spLocks noChangeArrowheads="1"/>
          </p:cNvSpPr>
          <p:nvPr/>
        </p:nvSpPr>
        <p:spPr bwMode="auto">
          <a:xfrm>
            <a:off x="10130656" y="4926484"/>
            <a:ext cx="1511300" cy="123544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21353" name="Text Box 393"/>
          <p:cNvSpPr txBox="1">
            <a:spLocks noChangeArrowheads="1"/>
          </p:cNvSpPr>
          <p:nvPr/>
        </p:nvSpPr>
        <p:spPr bwMode="auto">
          <a:xfrm>
            <a:off x="7790681" y="5229200"/>
            <a:ext cx="2303463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FF0000"/>
                </a:solidFill>
              </a:rPr>
              <a:t>ค่าปัจจุบัน</a:t>
            </a:r>
          </a:p>
        </p:txBody>
      </p:sp>
      <p:sp>
        <p:nvSpPr>
          <p:cNvPr id="1321354" name="Text Box 394"/>
          <p:cNvSpPr txBox="1">
            <a:spLocks noChangeArrowheads="1"/>
          </p:cNvSpPr>
          <p:nvPr/>
        </p:nvSpPr>
        <p:spPr bwMode="auto">
          <a:xfrm>
            <a:off x="2928837" y="0"/>
            <a:ext cx="57610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ที่มีผลทำให้กระแสเงินสดเพิ่มขึ้น (ลดลง) </a:t>
            </a:r>
          </a:p>
          <a:p>
            <a:pPr algn="ctr"/>
            <a:r>
              <a:rPr lang="th-TH" altLang="en-US" sz="3600" dirty="0">
                <a:solidFill>
                  <a:srgbClr val="000099"/>
                </a:solidFill>
              </a:rPr>
              <a:t>ถ้าซื้อเครื่องจักรใหม่มาใช้แทน</a:t>
            </a:r>
          </a:p>
        </p:txBody>
      </p:sp>
      <p:sp>
        <p:nvSpPr>
          <p:cNvPr id="1321355" name="Line 395"/>
          <p:cNvSpPr>
            <a:spLocks noChangeShapeType="1"/>
          </p:cNvSpPr>
          <p:nvPr/>
        </p:nvSpPr>
        <p:spPr bwMode="auto">
          <a:xfrm>
            <a:off x="8295556" y="620688"/>
            <a:ext cx="1906487" cy="5762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358" name="Rectangle 398"/>
          <p:cNvSpPr>
            <a:spLocks noChangeArrowheads="1"/>
          </p:cNvSpPr>
          <p:nvPr/>
        </p:nvSpPr>
        <p:spPr bwMode="auto">
          <a:xfrm>
            <a:off x="10165581" y="5587454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(810,000)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59" name="Rectangle 399"/>
          <p:cNvSpPr>
            <a:spLocks noChangeArrowheads="1"/>
          </p:cNvSpPr>
          <p:nvPr/>
        </p:nvSpPr>
        <p:spPr bwMode="auto">
          <a:xfrm>
            <a:off x="10165581" y="4937596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200,000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60" name="Rectangle 400"/>
          <p:cNvSpPr>
            <a:spLocks noChangeArrowheads="1"/>
          </p:cNvSpPr>
          <p:nvPr/>
        </p:nvSpPr>
        <p:spPr bwMode="auto">
          <a:xfrm>
            <a:off x="10165581" y="3645024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(10,000)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61" name="Rectangle 401"/>
          <p:cNvSpPr>
            <a:spLocks noChangeArrowheads="1"/>
          </p:cNvSpPr>
          <p:nvPr/>
        </p:nvSpPr>
        <p:spPr bwMode="auto">
          <a:xfrm>
            <a:off x="10165581" y="3024000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100,000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62" name="Rectangle 402"/>
          <p:cNvSpPr>
            <a:spLocks noChangeArrowheads="1"/>
          </p:cNvSpPr>
          <p:nvPr/>
        </p:nvSpPr>
        <p:spPr bwMode="auto">
          <a:xfrm>
            <a:off x="10165581" y="2376000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290,000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63" name="Text Box 403"/>
          <p:cNvSpPr txBox="1">
            <a:spLocks noChangeArrowheads="1"/>
          </p:cNvSpPr>
          <p:nvPr/>
        </p:nvSpPr>
        <p:spPr bwMode="auto">
          <a:xfrm>
            <a:off x="1920875" y="6089922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altLang="en-US" dirty="0">
                <a:solidFill>
                  <a:srgbClr val="FF0000"/>
                </a:solidFill>
              </a:rPr>
              <a:t>ขาดทุนจากการขายเครื่องเก่า </a:t>
            </a:r>
            <a:r>
              <a:rPr lang="en-US" altLang="en-US" dirty="0">
                <a:solidFill>
                  <a:srgbClr val="FF0000"/>
                </a:solidFill>
              </a:rPr>
              <a:t>= 320,000 – 200,000 = 120,000</a:t>
            </a:r>
            <a:endParaRPr lang="th-TH" altLang="en-US" dirty="0">
              <a:solidFill>
                <a:srgbClr val="FF0000"/>
              </a:solidFill>
            </a:endParaRPr>
          </a:p>
        </p:txBody>
      </p:sp>
      <p:sp>
        <p:nvSpPr>
          <p:cNvPr id="1321364" name="Rectangle 404"/>
          <p:cNvSpPr>
            <a:spLocks noChangeArrowheads="1"/>
          </p:cNvSpPr>
          <p:nvPr/>
        </p:nvSpPr>
        <p:spPr bwMode="auto">
          <a:xfrm>
            <a:off x="5881562" y="4248000"/>
            <a:ext cx="2016000" cy="1296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365" name="Text Box 405"/>
          <p:cNvSpPr txBox="1">
            <a:spLocks noChangeArrowheads="1"/>
          </p:cNvSpPr>
          <p:nvPr/>
        </p:nvSpPr>
        <p:spPr bwMode="auto">
          <a:xfrm>
            <a:off x="6170400" y="3600000"/>
            <a:ext cx="392454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FF0000"/>
                </a:solidFill>
              </a:rPr>
              <a:t>มูลค่าในอนาคต </a:t>
            </a:r>
            <a:r>
              <a:rPr lang="th-TH" altLang="en-US" sz="3600" dirty="0" err="1">
                <a:solidFill>
                  <a:srgbClr val="FF0000"/>
                </a:solidFill>
              </a:rPr>
              <a:t>ปีทื่</a:t>
            </a:r>
            <a:r>
              <a:rPr lang="th-TH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>
                <a:solidFill>
                  <a:srgbClr val="FF0000"/>
                </a:solidFill>
              </a:rPr>
              <a:t>5 </a:t>
            </a:r>
            <a:endParaRPr lang="th-TH" altLang="en-US" sz="3600" dirty="0">
              <a:solidFill>
                <a:srgbClr val="FF0000"/>
              </a:solidFill>
            </a:endParaRPr>
          </a:p>
        </p:txBody>
      </p:sp>
      <p:sp>
        <p:nvSpPr>
          <p:cNvPr id="1321366" name="Rectangle 406"/>
          <p:cNvSpPr>
            <a:spLocks noChangeArrowheads="1"/>
          </p:cNvSpPr>
          <p:nvPr/>
        </p:nvSpPr>
        <p:spPr bwMode="auto">
          <a:xfrm>
            <a:off x="10130656" y="3645024"/>
            <a:ext cx="1511300" cy="5762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21367" name="Oval 407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309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27" name="Rectangle 386"/>
          <p:cNvSpPr>
            <a:spLocks noChangeArrowheads="1"/>
          </p:cNvSpPr>
          <p:nvPr/>
        </p:nvSpPr>
        <p:spPr bwMode="auto">
          <a:xfrm>
            <a:off x="9986019" y="1049361"/>
            <a:ext cx="2016224" cy="514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2998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2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2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2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2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32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21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21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21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21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21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21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21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21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21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21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21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21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21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21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2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2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43" grpId="0"/>
      <p:bldP spid="1321345" grpId="0"/>
      <p:bldP spid="1321347" grpId="0"/>
      <p:bldP spid="1321348" grpId="0" animBg="1"/>
      <p:bldP spid="1321350" grpId="0" animBg="1"/>
      <p:bldP spid="1321351" grpId="0" animBg="1"/>
      <p:bldP spid="1321352" grpId="0" animBg="1"/>
      <p:bldP spid="1321353" grpId="0" animBg="1"/>
      <p:bldP spid="1321354" grpId="0"/>
      <p:bldP spid="1321355" grpId="0" animBg="1"/>
      <p:bldP spid="1321358" grpId="0"/>
      <p:bldP spid="1321359" grpId="0"/>
      <p:bldP spid="1321360" grpId="0"/>
      <p:bldP spid="1321361" grpId="0"/>
      <p:bldP spid="1321362" grpId="0"/>
      <p:bldP spid="1321363" grpId="0"/>
      <p:bldP spid="1321364" grpId="0" animBg="1"/>
      <p:bldP spid="1321365" grpId="0" animBg="1"/>
      <p:bldP spid="132136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180676" name="Rectangle 4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ประเภทของงบประมาณ</a:t>
            </a:r>
          </a:p>
        </p:txBody>
      </p:sp>
      <p:sp>
        <p:nvSpPr>
          <p:cNvPr id="1180679" name="Rectangle 7"/>
          <p:cNvSpPr>
            <a:spLocks noChangeArrowheads="1"/>
          </p:cNvSpPr>
          <p:nvPr/>
        </p:nvSpPr>
        <p:spPr bwMode="auto">
          <a:xfrm>
            <a:off x="2785095" y="1330325"/>
            <a:ext cx="741694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1339850" indent="-53340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976438" indent="-4572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2536825" indent="-3810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3097213" indent="-3810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3554413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4011613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4468813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4926013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งบประมาณดำเนินการ </a:t>
            </a: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(Operating Budgets)</a:t>
            </a:r>
            <a:r>
              <a:rPr lang="en-US" altLang="en-US" sz="3600" dirty="0"/>
              <a:t> </a:t>
            </a:r>
          </a:p>
          <a:p>
            <a:r>
              <a:rPr lang="th-TH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งบประมาณการลงทุน </a:t>
            </a: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(Capital Budgets)</a:t>
            </a:r>
            <a:endParaRPr lang="th-TH" altLang="en-US" sz="3600" dirty="0"/>
          </a:p>
        </p:txBody>
      </p:sp>
      <p:sp>
        <p:nvSpPr>
          <p:cNvPr id="1180682" name="Oval 10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>
                <a:solidFill>
                  <a:srgbClr val="FF0000"/>
                </a:solidFill>
              </a:rPr>
              <a:t>291</a:t>
            </a:r>
            <a:endParaRPr lang="th-TH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13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graphicFrame>
        <p:nvGraphicFramePr>
          <p:cNvPr id="1325299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7792126"/>
              </p:ext>
            </p:extLst>
          </p:nvPr>
        </p:nvGraphicFramePr>
        <p:xfrm>
          <a:off x="768995" y="-27384"/>
          <a:ext cx="10513167" cy="640080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1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มูลค่าปัจจุบันของกระแสเงินสดเข้าเพิ่มขึ้น (ลดลง):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 </a:t>
                      </a:r>
                      <a:r>
                        <a:rPr kumimoji="0" lang="th-TH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คชจ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 (ปีที่ 1 – 5)  = 290,000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(1 – 0.3)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731,815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ค่าเสื่อมราคาเพิ่มขึ้น (ปีที่ 1 – 5) = 100,000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108,150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มูลค่าซากลดลง (สิ้นปีที่ 5)               = (10,000)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0.567 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(5,670)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เงินลงทุน: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ราคาเครื่องจักรใหม่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(810,000)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เงินสดรับจากการขายเครื่องจักร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ประหยัดภาษีจากผลขาดทุนฯ               = 120,000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=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25622" name="Rectangle 566"/>
          <p:cNvSpPr>
            <a:spLocks noChangeArrowheads="1"/>
          </p:cNvSpPr>
          <p:nvPr/>
        </p:nvSpPr>
        <p:spPr bwMode="auto">
          <a:xfrm>
            <a:off x="9697838" y="57600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ctr"/>
            <a:r>
              <a:rPr lang="en-US" altLang="en-US" dirty="0">
                <a:solidFill>
                  <a:srgbClr val="FF0000"/>
                </a:solidFill>
              </a:rPr>
              <a:t>(574,000)</a:t>
            </a:r>
          </a:p>
        </p:txBody>
      </p:sp>
      <p:sp>
        <p:nvSpPr>
          <p:cNvPr id="1325623" name="Rectangle 567"/>
          <p:cNvSpPr>
            <a:spLocks noChangeArrowheads="1"/>
          </p:cNvSpPr>
          <p:nvPr/>
        </p:nvSpPr>
        <p:spPr bwMode="auto">
          <a:xfrm>
            <a:off x="9697838" y="2563118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ctr"/>
            <a:r>
              <a:rPr lang="en-US" altLang="en-US" sz="3600" dirty="0">
                <a:solidFill>
                  <a:srgbClr val="FF0000"/>
                </a:solidFill>
              </a:rPr>
              <a:t>834,295</a:t>
            </a:r>
          </a:p>
        </p:txBody>
      </p:sp>
      <p:sp>
        <p:nvSpPr>
          <p:cNvPr id="1325624" name="Line 568"/>
          <p:cNvSpPr>
            <a:spLocks noChangeShapeType="1"/>
          </p:cNvSpPr>
          <p:nvPr/>
        </p:nvSpPr>
        <p:spPr bwMode="auto">
          <a:xfrm>
            <a:off x="9967713" y="2556000"/>
            <a:ext cx="13128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325625" name="Line 569"/>
          <p:cNvSpPr>
            <a:spLocks noChangeShapeType="1"/>
          </p:cNvSpPr>
          <p:nvPr/>
        </p:nvSpPr>
        <p:spPr bwMode="auto">
          <a:xfrm>
            <a:off x="9967713" y="3168000"/>
            <a:ext cx="13128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325626" name="Line 570"/>
          <p:cNvSpPr>
            <a:spLocks noChangeShapeType="1"/>
          </p:cNvSpPr>
          <p:nvPr/>
        </p:nvSpPr>
        <p:spPr bwMode="auto">
          <a:xfrm>
            <a:off x="9967713" y="5724000"/>
            <a:ext cx="13128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5627" name="Line 571"/>
          <p:cNvSpPr>
            <a:spLocks noChangeShapeType="1"/>
          </p:cNvSpPr>
          <p:nvPr/>
        </p:nvSpPr>
        <p:spPr bwMode="auto">
          <a:xfrm>
            <a:off x="9967713" y="6326981"/>
            <a:ext cx="13128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5628" name="Rectangle 572"/>
          <p:cNvSpPr>
            <a:spLocks noChangeArrowheads="1"/>
          </p:cNvSpPr>
          <p:nvPr/>
        </p:nvSpPr>
        <p:spPr bwMode="auto">
          <a:xfrm>
            <a:off x="1271588" y="2563118"/>
            <a:ext cx="80660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DD7EE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ctr"/>
            <a:r>
              <a:rPr lang="th-TH" altLang="en-US" sz="3600" dirty="0">
                <a:solidFill>
                  <a:srgbClr val="FF0000"/>
                </a:solidFill>
              </a:rPr>
              <a:t>   รวมมูลค่าปัจจุบันของกระแสเงินสดเข้าเพิ่มขึ้น</a:t>
            </a:r>
          </a:p>
        </p:txBody>
      </p:sp>
      <p:sp>
        <p:nvSpPr>
          <p:cNvPr id="1325629" name="Rectangle 573"/>
          <p:cNvSpPr>
            <a:spLocks noChangeArrowheads="1"/>
          </p:cNvSpPr>
          <p:nvPr/>
        </p:nvSpPr>
        <p:spPr bwMode="auto">
          <a:xfrm>
            <a:off x="1271588" y="5803478"/>
            <a:ext cx="80660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DEBF7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ctr"/>
            <a:r>
              <a:rPr lang="th-TH" altLang="en-US" dirty="0">
                <a:solidFill>
                  <a:srgbClr val="FF0000"/>
                </a:solidFill>
              </a:rPr>
              <a:t>   เงินลงทุนสุทธิ</a:t>
            </a:r>
          </a:p>
        </p:txBody>
      </p:sp>
      <p:sp>
        <p:nvSpPr>
          <p:cNvPr id="1325632" name="Line 576"/>
          <p:cNvSpPr>
            <a:spLocks noChangeShapeType="1"/>
          </p:cNvSpPr>
          <p:nvPr/>
        </p:nvSpPr>
        <p:spPr bwMode="auto">
          <a:xfrm>
            <a:off x="1271588" y="6472238"/>
            <a:ext cx="8066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5639" name="Oval 58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310</a:t>
            </a:r>
            <a:endParaRPr lang="th-TH" altLang="en-US" sz="2800" b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68994" y="3157131"/>
            <a:ext cx="10511581" cy="27198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800"/>
              </a:spcBef>
            </a:pPr>
            <a:endParaRPr lang="en-US" altLang="en-US" sz="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800"/>
              </a:spcBef>
            </a:pPr>
            <a:r>
              <a:rPr lang="th-TH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มูลค่าปัจจุบันสุทธิ (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NPV)</a:t>
            </a:r>
            <a:r>
              <a:rPr lang="th-TH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834,295 - 574,000 = 260,295 </a:t>
            </a:r>
            <a:endParaRPr lang="th-TH" altLang="en-US" sz="36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2400"/>
              </a:spcBef>
            </a:pPr>
            <a:r>
              <a:rPr lang="th-TH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ยอมรับโครงการลงทุน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19138" y="-62950"/>
            <a:ext cx="10561438" cy="25841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25637" name="Rectangle 581"/>
          <p:cNvSpPr>
            <a:spLocks noChangeArrowheads="1"/>
          </p:cNvSpPr>
          <p:nvPr/>
        </p:nvSpPr>
        <p:spPr bwMode="auto">
          <a:xfrm>
            <a:off x="9770863" y="2556768"/>
            <a:ext cx="1511300" cy="57626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25638" name="Rectangle 582"/>
          <p:cNvSpPr>
            <a:spLocks noChangeArrowheads="1"/>
          </p:cNvSpPr>
          <p:nvPr/>
        </p:nvSpPr>
        <p:spPr bwMode="auto">
          <a:xfrm>
            <a:off x="9770863" y="5733256"/>
            <a:ext cx="1511300" cy="576262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" name="Group 5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8050050"/>
              </p:ext>
            </p:extLst>
          </p:nvPr>
        </p:nvGraphicFramePr>
        <p:xfrm>
          <a:off x="609600" y="2529830"/>
          <a:ext cx="5546725" cy="3474720"/>
        </p:xfrm>
        <a:graphic>
          <a:graphicData uri="http://schemas.openxmlformats.org/drawingml/2006/table">
            <a:tbl>
              <a:tblPr/>
              <a:tblGrid>
                <a:gridCol w="1427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3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58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03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3.808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4.713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3.605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Rectangle 565"/>
          <p:cNvSpPr>
            <a:spLocks noChangeArrowheads="1"/>
          </p:cNvSpPr>
          <p:nvPr/>
        </p:nvSpPr>
        <p:spPr bwMode="auto">
          <a:xfrm>
            <a:off x="408956" y="5986164"/>
            <a:ext cx="11161239" cy="611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en-US" sz="3600" dirty="0">
                <a:solidFill>
                  <a:srgbClr val="CC0000"/>
                </a:solidFill>
              </a:rPr>
              <a:t>0.3 (</a:t>
            </a:r>
            <a:r>
              <a:rPr lang="th-TH" altLang="en-US" sz="3600" dirty="0">
                <a:solidFill>
                  <a:srgbClr val="CC0000"/>
                </a:solidFill>
              </a:rPr>
              <a:t>อัตราภาษี </a:t>
            </a:r>
            <a:r>
              <a:rPr lang="en-US" altLang="en-US" sz="3600" dirty="0">
                <a:solidFill>
                  <a:srgbClr val="CC0000"/>
                </a:solidFill>
              </a:rPr>
              <a:t>30%)</a:t>
            </a:r>
            <a:endParaRPr lang="th-TH" altLang="en-US" sz="3600" dirty="0">
              <a:solidFill>
                <a:srgbClr val="CC0000"/>
              </a:solidFill>
            </a:endParaRPr>
          </a:p>
        </p:txBody>
      </p:sp>
      <p:graphicFrame>
        <p:nvGraphicFramePr>
          <p:cNvPr id="60" name="Group 5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0714443"/>
              </p:ext>
            </p:extLst>
          </p:nvPr>
        </p:nvGraphicFramePr>
        <p:xfrm>
          <a:off x="6097587" y="2529830"/>
          <a:ext cx="5387652" cy="3474720"/>
        </p:xfrm>
        <a:graphic>
          <a:graphicData uri="http://schemas.openxmlformats.org/drawingml/2006/table">
            <a:tbl>
              <a:tblPr/>
              <a:tblGrid>
                <a:gridCol w="13864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37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3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37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Period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0.893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…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0.567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" name="Rectangle 561"/>
          <p:cNvSpPr>
            <a:spLocks noChangeArrowheads="1"/>
          </p:cNvSpPr>
          <p:nvPr/>
        </p:nvSpPr>
        <p:spPr bwMode="auto">
          <a:xfrm>
            <a:off x="4729435" y="5373216"/>
            <a:ext cx="1368000" cy="61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562"/>
          <p:cNvSpPr>
            <a:spLocks noChangeArrowheads="1"/>
          </p:cNvSpPr>
          <p:nvPr/>
        </p:nvSpPr>
        <p:spPr bwMode="auto">
          <a:xfrm>
            <a:off x="10151999" y="5373216"/>
            <a:ext cx="1332000" cy="61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56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5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25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25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256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25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25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25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56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622" grpId="0"/>
      <p:bldP spid="1325623" grpId="0"/>
      <p:bldP spid="1325624" grpId="0" animBg="1"/>
      <p:bldP spid="1325625" grpId="0" animBg="1"/>
      <p:bldP spid="1325626" grpId="0" animBg="1"/>
      <p:bldP spid="1325627" grpId="0" animBg="1"/>
      <p:bldP spid="1325628" grpId="0"/>
      <p:bldP spid="1325629" grpId="0"/>
      <p:bldP spid="3" grpId="0" animBg="1"/>
      <p:bldP spid="4" grpId="0" animBg="1"/>
      <p:bldP spid="1325637" grpId="0" animBg="1"/>
      <p:bldP spid="1325638" grpId="0" animBg="1"/>
      <p:bldP spid="59" grpId="0" animBg="1"/>
      <p:bldP spid="61" grpId="0" animBg="1"/>
      <p:bldP spid="6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ตัวแทนวันที่ 1"/>
          <p:cNvSpPr txBox="1">
            <a:spLocks noGrp="1"/>
          </p:cNvSpPr>
          <p:nvPr/>
        </p:nvSpPr>
        <p:spPr bwMode="auto">
          <a:xfrm>
            <a:off x="609600" y="6451600"/>
            <a:ext cx="28479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thailandaccount.com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35" name="ตัวแทนท้ายกระดาษ 2"/>
          <p:cNvSpPr txBox="1">
            <a:spLocks noGrp="1"/>
          </p:cNvSpPr>
          <p:nvPr/>
        </p:nvSpPr>
        <p:spPr bwMode="auto">
          <a:xfrm>
            <a:off x="4168775" y="6453188"/>
            <a:ext cx="38576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accthai.wordpress.com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4106" name="Group 74"/>
          <p:cNvGraphicFramePr>
            <a:graphicFrameLocks noGrp="1"/>
          </p:cNvGraphicFramePr>
          <p:nvPr/>
        </p:nvGraphicFramePr>
        <p:xfrm>
          <a:off x="985838" y="1588"/>
          <a:ext cx="10225087" cy="6739128"/>
        </p:xfrm>
        <a:graphic>
          <a:graphicData uri="http://schemas.openxmlformats.org/drawingml/2006/table">
            <a:tbl>
              <a:tblPr/>
              <a:tblGrid>
                <a:gridCol w="871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มูลค่าปัจจุบันของกระแสเงินสดเข้าเพิ่มขึ้น (ลดลง):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 คชจ. (ปีที่ 1 – 5)  = 290,000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(1 – 0.3)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731,815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ค่าเสื่อมราคาเพิ่มขึ้น (ปีที่ 1 – 5) = 100,000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108,150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มูลค่าซากลดลง (สิ้นปีที่ 5)               = (10,000)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0.567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(5,670)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รวมมูลค่าปัจจุบันของกระแสเงินสดเข้าเพิ่มขึ้น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834,295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เงินลงทุน: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ราคาเครื่องจักรใหม่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(810,000)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เงินสดรับจากการขายเครื่องจักร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ประหยัดภาษีจากผลขาดทุนฯ               = 120,000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เงินลงทุนสุทธิ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(574,000)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มูลค่าปัจจุบันสุทธิ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(NPV)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260,295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4077" name="Line 576"/>
          <p:cNvSpPr>
            <a:spLocks noChangeShapeType="1"/>
          </p:cNvSpPr>
          <p:nvPr/>
        </p:nvSpPr>
        <p:spPr bwMode="auto">
          <a:xfrm>
            <a:off x="1560513" y="6308725"/>
            <a:ext cx="8066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25637" name="Rectangle 581"/>
          <p:cNvSpPr>
            <a:spLocks noChangeArrowheads="1"/>
          </p:cNvSpPr>
          <p:nvPr/>
        </p:nvSpPr>
        <p:spPr bwMode="auto">
          <a:xfrm>
            <a:off x="9698038" y="2457450"/>
            <a:ext cx="1511300" cy="611188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en-US" altLang="th-TH">
              <a:solidFill>
                <a:srgbClr val="000099"/>
              </a:solidFill>
            </a:endParaRPr>
          </a:p>
        </p:txBody>
      </p:sp>
      <p:sp>
        <p:nvSpPr>
          <p:cNvPr id="1325638" name="Rectangle 582"/>
          <p:cNvSpPr>
            <a:spLocks noChangeArrowheads="1"/>
          </p:cNvSpPr>
          <p:nvPr/>
        </p:nvSpPr>
        <p:spPr bwMode="auto">
          <a:xfrm>
            <a:off x="9698038" y="5516563"/>
            <a:ext cx="1511300" cy="61118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en-US" altLang="th-TH">
              <a:solidFill>
                <a:srgbClr val="000099"/>
              </a:solidFill>
            </a:endParaRPr>
          </a:p>
        </p:txBody>
      </p:sp>
      <p:sp>
        <p:nvSpPr>
          <p:cNvPr id="44083" name="Oval 58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310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985838" y="1849438"/>
            <a:ext cx="9145587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th-TH" sz="3600">
                <a:solidFill>
                  <a:srgbClr val="CC0000"/>
                </a:solidFill>
              </a:rPr>
              <a:t>คำนวณหา </a:t>
            </a:r>
            <a:r>
              <a:rPr lang="en-US" altLang="th-TH" sz="3600">
                <a:solidFill>
                  <a:srgbClr val="CC0000"/>
                </a:solidFill>
              </a:rPr>
              <a:t>NPV</a:t>
            </a:r>
            <a:r>
              <a:rPr lang="th-TH" altLang="th-TH" sz="3600">
                <a:solidFill>
                  <a:srgbClr val="CC0000"/>
                </a:solidFill>
              </a:rPr>
              <a:t> อีกวิธีหนึ่ง คือ หากระแสเงินสดเข้าหลังภาษีก่อน</a:t>
            </a:r>
          </a:p>
        </p:txBody>
      </p:sp>
    </p:spTree>
    <p:extLst>
      <p:ext uri="{BB962C8B-B14F-4D97-AF65-F5344CB8AC3E}">
        <p14:creationId xmlns:p14="http://schemas.microsoft.com/office/powerpoint/2010/main" xmlns="" val="294602882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แทนวันที่ 1"/>
          <p:cNvSpPr txBox="1">
            <a:spLocks noGrp="1"/>
          </p:cNvSpPr>
          <p:nvPr/>
        </p:nvSpPr>
        <p:spPr bwMode="auto">
          <a:xfrm>
            <a:off x="609600" y="6451600"/>
            <a:ext cx="28479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thailandaccount.com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ตัวแทนท้ายกระดาษ 2"/>
          <p:cNvSpPr txBox="1">
            <a:spLocks noGrp="1"/>
          </p:cNvSpPr>
          <p:nvPr/>
        </p:nvSpPr>
        <p:spPr bwMode="auto">
          <a:xfrm>
            <a:off x="4168775" y="6453188"/>
            <a:ext cx="38576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accthai.wordpress.com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5153" name="Group 97"/>
          <p:cNvGraphicFramePr>
            <a:graphicFrameLocks noGrp="1"/>
          </p:cNvGraphicFramePr>
          <p:nvPr/>
        </p:nvGraphicFramePr>
        <p:xfrm>
          <a:off x="984250" y="1588"/>
          <a:ext cx="10226675" cy="6739128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มูลค่าปัจจุบันของกระแสเงินสดเข้าเพิ่มขึ้น (ลดลง):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 คชจ. (ปีที่ 1 – 5)  = 290,000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(1 – 0.3)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731,815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ค่าเสื่อมราคาเพิ่มขึ้น (ปีที่ 1 – 5) = 100,000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3.605 =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108,150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มูลค่าซากลดลง (สิ้นปีที่ 5)               = (10,000)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0.567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(5,670)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ประหยัดค่าใช้จ่ายต่อปี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290,000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หัก ค่าเสื่อมราคาที่เพิ่มขึ้นต่อปี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กำไรก่อนภาษีเพิ่มขึ้นต่อปี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190,000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 ภาษีเงินได้เพิ่มขึ้นต่อปี (อัตราภาษี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30%)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57,000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กำไรหลังภาษีเพิ่มขึ้นต่อปี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133,000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บวก ภาษีเงินได้เพิ่มขึ้นต่อปี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กระแสเงินสดเข้าเพิ่มขึ้นต่อปี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5107" name="Line 576"/>
          <p:cNvSpPr>
            <a:spLocks noChangeShapeType="1"/>
          </p:cNvSpPr>
          <p:nvPr/>
        </p:nvSpPr>
        <p:spPr bwMode="auto">
          <a:xfrm>
            <a:off x="1271588" y="6472238"/>
            <a:ext cx="8066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5109" name="Oval 58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311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5305425" y="620713"/>
            <a:ext cx="2736850" cy="61118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h-TH" altLang="th-TH"/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6026150" y="1230313"/>
            <a:ext cx="2016125" cy="61118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h-TH" altLang="th-TH"/>
          </a:p>
        </p:txBody>
      </p:sp>
      <p:sp>
        <p:nvSpPr>
          <p:cNvPr id="45156" name="Text Box 100"/>
          <p:cNvSpPr txBox="1">
            <a:spLocks noChangeArrowheads="1"/>
          </p:cNvSpPr>
          <p:nvPr/>
        </p:nvSpPr>
        <p:spPr bwMode="auto">
          <a:xfrm>
            <a:off x="985838" y="1849438"/>
            <a:ext cx="9145587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th-TH" sz="3600">
                <a:solidFill>
                  <a:srgbClr val="CC0000"/>
                </a:solidFill>
              </a:rPr>
              <a:t>คำนวณหา </a:t>
            </a:r>
            <a:r>
              <a:rPr lang="en-US" altLang="th-TH" sz="3600">
                <a:solidFill>
                  <a:srgbClr val="CC0000"/>
                </a:solidFill>
              </a:rPr>
              <a:t>NPV</a:t>
            </a:r>
            <a:r>
              <a:rPr lang="th-TH" altLang="th-TH" sz="3600">
                <a:solidFill>
                  <a:srgbClr val="CC0000"/>
                </a:solidFill>
              </a:rPr>
              <a:t> อีกวิธีหนึ่ง คือ หากระแสเงินสดเข้าหลังภาษีก่อน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665788" y="2457450"/>
            <a:ext cx="4032250" cy="18351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5000"/>
              </a:lnSpc>
            </a:pPr>
            <a:r>
              <a:rPr lang="en-US" altLang="th-TH" sz="3600">
                <a:solidFill>
                  <a:srgbClr val="800000"/>
                </a:solidFill>
              </a:rPr>
              <a:t>290,000 * 0.7  =  203,000 </a:t>
            </a:r>
          </a:p>
          <a:p>
            <a:pPr algn="r">
              <a:lnSpc>
                <a:spcPct val="95000"/>
              </a:lnSpc>
              <a:spcBef>
                <a:spcPct val="15000"/>
              </a:spcBef>
            </a:pPr>
            <a:r>
              <a:rPr lang="en-US" altLang="th-TH" sz="3600">
                <a:solidFill>
                  <a:srgbClr val="800000"/>
                </a:solidFill>
              </a:rPr>
              <a:t>100,000 * 0.3  =  </a:t>
            </a:r>
            <a:r>
              <a:rPr lang="en-US" altLang="th-TH" sz="3600" u="sng">
                <a:solidFill>
                  <a:srgbClr val="800000"/>
                </a:solidFill>
              </a:rPr>
              <a:t>  30,000</a:t>
            </a:r>
          </a:p>
          <a:p>
            <a:pPr algn="r">
              <a:lnSpc>
                <a:spcPct val="95000"/>
              </a:lnSpc>
              <a:spcBef>
                <a:spcPct val="15000"/>
              </a:spcBef>
            </a:pPr>
            <a:r>
              <a:rPr lang="th-TH" altLang="th-TH" sz="3600">
                <a:solidFill>
                  <a:srgbClr val="800000"/>
                </a:solidFill>
              </a:rPr>
              <a:t>รวม</a:t>
            </a:r>
            <a:r>
              <a:rPr lang="en-US" altLang="th-TH" sz="3600">
                <a:solidFill>
                  <a:srgbClr val="800000"/>
                </a:solidFill>
              </a:rPr>
              <a:t>     </a:t>
            </a:r>
            <a:r>
              <a:rPr lang="en-US" altLang="th-TH" sz="3600" u="sng">
                <a:solidFill>
                  <a:srgbClr val="800000"/>
                </a:solidFill>
              </a:rPr>
              <a:t>233,000</a:t>
            </a:r>
            <a:endParaRPr lang="th-TH" altLang="th-TH" sz="3600" u="sng">
              <a:solidFill>
                <a:srgbClr val="800000"/>
              </a:solidFill>
            </a:endParaRPr>
          </a:p>
        </p:txBody>
      </p:sp>
      <p:sp>
        <p:nvSpPr>
          <p:cNvPr id="45157" name="Text Box 101"/>
          <p:cNvSpPr txBox="1">
            <a:spLocks noChangeArrowheads="1"/>
          </p:cNvSpPr>
          <p:nvPr/>
        </p:nvSpPr>
        <p:spPr bwMode="auto">
          <a:xfrm>
            <a:off x="5737225" y="3068638"/>
            <a:ext cx="3816350" cy="122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h-TH" altLang="th-TH" sz="3600">
                <a:solidFill>
                  <a:srgbClr val="660033"/>
                </a:solidFill>
              </a:rPr>
              <a:t>วิธีนี้เขียนไว้ในหนังสือ</a:t>
            </a:r>
          </a:p>
          <a:p>
            <a:pPr algn="ctr">
              <a:spcBef>
                <a:spcPct val="15000"/>
              </a:spcBef>
            </a:pPr>
            <a:r>
              <a:rPr lang="th-TH" altLang="th-TH" sz="3600">
                <a:solidFill>
                  <a:srgbClr val="660033"/>
                </a:solidFill>
              </a:rPr>
              <a:t>ที่พิมพ์ตั้งแต่</a:t>
            </a:r>
            <a:r>
              <a:rPr lang="th-TH" altLang="th-TH" sz="3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ครั้งที่ </a:t>
            </a:r>
            <a:r>
              <a:rPr lang="en-US" altLang="th-TH" sz="3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th-TH" altLang="th-TH" sz="36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19490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0" grpId="0" animBg="1"/>
      <p:bldP spid="45111" grpId="0" animBg="1"/>
      <p:bldP spid="45113" grpId="0" animBg="1"/>
      <p:bldP spid="451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ตัวแทนวันที่ 1"/>
          <p:cNvSpPr txBox="1">
            <a:spLocks noGrp="1"/>
          </p:cNvSpPr>
          <p:nvPr/>
        </p:nvSpPr>
        <p:spPr bwMode="auto">
          <a:xfrm>
            <a:off x="609600" y="6451600"/>
            <a:ext cx="28479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thailandaccount.com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083" name="ตัวแทนท้ายกระดาษ 2"/>
          <p:cNvSpPr txBox="1">
            <a:spLocks noGrp="1"/>
          </p:cNvSpPr>
          <p:nvPr/>
        </p:nvSpPr>
        <p:spPr bwMode="auto">
          <a:xfrm>
            <a:off x="4168775" y="6453188"/>
            <a:ext cx="38576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 sz="1300" b="0">
                <a:solidFill>
                  <a:srgbClr val="00009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accthai.wordpress.com</a:t>
            </a:r>
            <a:endParaRPr lang="th-TH" altLang="en-US" sz="1300" b="0">
              <a:solidFill>
                <a:srgbClr val="0000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6246" name="Group 166"/>
          <p:cNvGraphicFramePr>
            <a:graphicFrameLocks noGrp="1"/>
          </p:cNvGraphicFramePr>
          <p:nvPr/>
        </p:nvGraphicFramePr>
        <p:xfrm>
          <a:off x="984250" y="1588"/>
          <a:ext cx="10226675" cy="6739128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                        หากระแสเงินสดเข้าหลังภาษีก่อน</a:t>
                      </a:r>
                      <a:endParaRPr kumimoji="0" lang="th-TH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มูลค่าปัจจุบันของกระแสเงินสดเข้าเพิ่มขึ้น (ลดลง):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จากการดำเนินเพิ่มขึ้น (ปีที่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 – 5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= 233,000 *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3.605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839,965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มูลค่าซากลดลง (สิ้นปีที่ 5)               = (10,000)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0.567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(5,670)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</a:t>
                      </a:r>
                      <a:r>
                        <a:rPr kumimoji="0" lang="th-TH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รวมมูลค่าปัจจุบันของกระแสเงินสดเข้าเพิ่มขึ้น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834,295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เงินลงทุน: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ราคาเครื่องจักรใหม่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(810,000)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เงินสดรับจากการขายเครื่องจักร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ประหยัดภาษีจากผลขาดทุนฯ               = 120,000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*</a:t>
                      </a: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0.3 =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  เงินลงทุนสุทธิ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(574,000)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มูลค่าปัจจุบันสุทธิ (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NPV)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260,295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125" name="Line 576"/>
          <p:cNvSpPr>
            <a:spLocks noChangeShapeType="1"/>
          </p:cNvSpPr>
          <p:nvPr/>
        </p:nvSpPr>
        <p:spPr bwMode="auto">
          <a:xfrm>
            <a:off x="1271588" y="6472238"/>
            <a:ext cx="806608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25637" name="Rectangle 581"/>
          <p:cNvSpPr>
            <a:spLocks noChangeArrowheads="1"/>
          </p:cNvSpPr>
          <p:nvPr/>
        </p:nvSpPr>
        <p:spPr bwMode="auto">
          <a:xfrm>
            <a:off x="9626600" y="2492375"/>
            <a:ext cx="1582738" cy="576263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en-US" altLang="th-TH">
              <a:solidFill>
                <a:srgbClr val="000099"/>
              </a:solidFill>
            </a:endParaRPr>
          </a:p>
        </p:txBody>
      </p:sp>
      <p:sp>
        <p:nvSpPr>
          <p:cNvPr id="1325638" name="Rectangle 582"/>
          <p:cNvSpPr>
            <a:spLocks noChangeArrowheads="1"/>
          </p:cNvSpPr>
          <p:nvPr/>
        </p:nvSpPr>
        <p:spPr bwMode="auto">
          <a:xfrm>
            <a:off x="9626600" y="5516563"/>
            <a:ext cx="1582738" cy="61118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en-US" altLang="th-TH">
              <a:solidFill>
                <a:srgbClr val="000099"/>
              </a:solidFill>
            </a:endParaRPr>
          </a:p>
        </p:txBody>
      </p:sp>
      <p:sp>
        <p:nvSpPr>
          <p:cNvPr id="46131" name="Oval 58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311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325634" name="Line 578"/>
          <p:cNvSpPr>
            <a:spLocks noChangeShapeType="1"/>
          </p:cNvSpPr>
          <p:nvPr/>
        </p:nvSpPr>
        <p:spPr bwMode="auto">
          <a:xfrm>
            <a:off x="9621838" y="6715125"/>
            <a:ext cx="1582737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25635" name="Line 579"/>
          <p:cNvSpPr>
            <a:spLocks noChangeShapeType="1"/>
          </p:cNvSpPr>
          <p:nvPr/>
        </p:nvSpPr>
        <p:spPr bwMode="auto">
          <a:xfrm>
            <a:off x="9621838" y="6742113"/>
            <a:ext cx="1582737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0493331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327239" name="Rectangle 135"/>
          <p:cNvSpPr>
            <a:spLocks noChangeArrowheads="1"/>
          </p:cNvSpPr>
          <p:nvPr/>
        </p:nvSpPr>
        <p:spPr bwMode="auto">
          <a:xfrm>
            <a:off x="1057275" y="117475"/>
            <a:ext cx="10080625" cy="719138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การจัดอันดับโครงการลงทุน (</a:t>
            </a:r>
            <a:r>
              <a:rPr lang="en-US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Projects Ranking</a:t>
            </a:r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327240" name="Text Box 136"/>
          <p:cNvSpPr txBox="1">
            <a:spLocks noChangeArrowheads="1"/>
          </p:cNvSpPr>
          <p:nvPr/>
        </p:nvSpPr>
        <p:spPr bwMode="auto">
          <a:xfrm>
            <a:off x="985019" y="1268413"/>
            <a:ext cx="10672488" cy="46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1255713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968500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2681288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3394075" indent="-5334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3851275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4308475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4765675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5222875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th-TH" altLang="en-US" sz="3600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เกิดจากเงื่อนไข</a:t>
            </a:r>
            <a:r>
              <a:rPr lang="th-TH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มีงบประมาณเพื่อการลงทุนจำกัด และ มีโครงการลงทุนที่ผ่านการยอมรับมากกว่า 1 โครงการ</a:t>
            </a:r>
          </a:p>
          <a:p>
            <a:pPr eaLnBrk="0" hangingPunct="0">
              <a:spcBef>
                <a:spcPct val="35000"/>
              </a:spcBef>
            </a:pPr>
            <a:r>
              <a:rPr lang="th-TH" altLang="en-US" sz="3600" dirty="0">
                <a:solidFill>
                  <a:srgbClr val="8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กรณีที่ใช้วิธีอัตราผลตอบแทนภายใน</a:t>
            </a:r>
            <a:r>
              <a:rPr lang="th-TH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eaLnBrk="0" hangingPunct="0">
              <a:spcBef>
                <a:spcPct val="15000"/>
              </a:spcBef>
              <a:buFontTx/>
              <a:buChar char="•"/>
            </a:pPr>
            <a:r>
              <a:rPr lang="th-TH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จัดอันดับโครงการลงทุนโดยเรียงจากอัตราผลตอบแทนภายในสูงสุดลงมา</a:t>
            </a:r>
          </a:p>
          <a:p>
            <a:pPr>
              <a:spcBef>
                <a:spcPct val="35000"/>
              </a:spcBef>
            </a:pPr>
            <a:r>
              <a:rPr lang="en-US" altLang="en-US" sz="3600" dirty="0" err="1">
                <a:solidFill>
                  <a:srgbClr val="8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กรณีที่ใช้วิธีมูลค่าปัจจุบันสุทธิ</a:t>
            </a: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	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altLang="en-US" sz="3600" dirty="0" err="1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คำนวณหา</a:t>
            </a: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ดัชนีการทำกำไร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(Profitability Index : PI)</a:t>
            </a:r>
            <a:r>
              <a:rPr lang="en-US" altLang="en-US" sz="3600" dirty="0">
                <a:solidFill>
                  <a:srgbClr val="0000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dirty="0" err="1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ของแต่ละโครงการ</a:t>
            </a: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altLang="en-US" sz="3600" dirty="0" err="1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จัดอันดับโดยใช้การเรียงจาก</a:t>
            </a: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dirty="0" err="1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ดัชนีการทำกำไร</a:t>
            </a:r>
            <a:r>
              <a:rPr lang="en-US" altLang="en-US" sz="3600" dirty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dirty="0" err="1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สูงสุดลงมา</a:t>
            </a:r>
            <a:endParaRPr lang="th-TH" altLang="en-US" sz="3600" dirty="0">
              <a:solidFill>
                <a:srgbClr val="000099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27242" name="Oval 138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312</a:t>
            </a:r>
            <a:endParaRPr lang="th-TH" alt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330178" name="Text Box 2"/>
          <p:cNvSpPr txBox="1">
            <a:spLocks noChangeArrowheads="1"/>
          </p:cNvSpPr>
          <p:nvPr/>
        </p:nvSpPr>
        <p:spPr bwMode="auto">
          <a:xfrm>
            <a:off x="2496888" y="260350"/>
            <a:ext cx="72010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alt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ดัชนีการทำกำไร</a:t>
            </a:r>
            <a:r>
              <a:rPr lang="en-US" alt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(Profitability Index : PI) </a:t>
            </a:r>
            <a:endParaRPr lang="th-TH" altLang="en-US" sz="40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0179" name="Oval 3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FF0000"/>
                </a:solidFill>
              </a:rPr>
              <a:t>313</a:t>
            </a:r>
            <a:endParaRPr lang="th-TH" altLang="en-US" sz="2800" b="0" dirty="0">
              <a:solidFill>
                <a:schemeClr val="tx1"/>
              </a:solidFill>
            </a:endParaRPr>
          </a:p>
        </p:txBody>
      </p:sp>
      <p:graphicFrame>
        <p:nvGraphicFramePr>
          <p:cNvPr id="133023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0973891"/>
              </p:ext>
            </p:extLst>
          </p:nvPr>
        </p:nvGraphicFramePr>
        <p:xfrm>
          <a:off x="553788" y="1412875"/>
          <a:ext cx="11088415" cy="3200400"/>
        </p:xfrm>
        <a:graphic>
          <a:graphicData uri="http://schemas.openxmlformats.org/drawingml/2006/table">
            <a:tbl>
              <a:tblPr/>
              <a:tblGrid>
                <a:gridCol w="5657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8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2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6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5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โครงการ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.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โครงการ 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มูลค่าปัจจุบันของกระแสเงินสดเข้า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63,000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หัก เงินลงทุน</a:t>
                      </a: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(60,000)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(20,000)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มูลค่าปัจจุบันสุทธิ (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NPV</a:t>
                      </a:r>
                      <a:r>
                        <a:rPr kumimoji="0" lang="th-TH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)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บาท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99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0240" name="Rectangle 64"/>
          <p:cNvSpPr>
            <a:spLocks noChangeArrowheads="1"/>
          </p:cNvSpPr>
          <p:nvPr/>
        </p:nvSpPr>
        <p:spPr bwMode="auto">
          <a:xfrm>
            <a:off x="553787" y="3933056"/>
            <a:ext cx="11088415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600"/>
          </a:p>
        </p:txBody>
      </p:sp>
      <p:sp>
        <p:nvSpPr>
          <p:cNvPr id="1330241" name="Rectangle 65"/>
          <p:cNvSpPr>
            <a:spLocks noChangeArrowheads="1"/>
          </p:cNvSpPr>
          <p:nvPr/>
        </p:nvSpPr>
        <p:spPr bwMode="auto">
          <a:xfrm>
            <a:off x="4226990" y="3996000"/>
            <a:ext cx="1984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CE4D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ctr"/>
            <a:r>
              <a:rPr lang="en-US" altLang="en-US" sz="3600" dirty="0">
                <a:solidFill>
                  <a:srgbClr val="CC0000"/>
                </a:solidFill>
              </a:rPr>
              <a:t> (1) / (2)</a:t>
            </a:r>
          </a:p>
        </p:txBody>
      </p:sp>
      <p:sp>
        <p:nvSpPr>
          <p:cNvPr id="1330242" name="Rectangle 66"/>
          <p:cNvSpPr>
            <a:spLocks noChangeArrowheads="1"/>
          </p:cNvSpPr>
          <p:nvPr/>
        </p:nvSpPr>
        <p:spPr bwMode="auto">
          <a:xfrm>
            <a:off x="5090590" y="2736000"/>
            <a:ext cx="1120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CE4D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ctr"/>
            <a:r>
              <a:rPr lang="en-US" altLang="en-US" sz="3600" dirty="0">
                <a:solidFill>
                  <a:srgbClr val="CC0000"/>
                </a:solidFill>
              </a:rPr>
              <a:t>(2)</a:t>
            </a:r>
          </a:p>
        </p:txBody>
      </p:sp>
      <p:sp>
        <p:nvSpPr>
          <p:cNvPr id="1330243" name="Rectangle 67"/>
          <p:cNvSpPr>
            <a:spLocks noChangeArrowheads="1"/>
          </p:cNvSpPr>
          <p:nvPr/>
        </p:nvSpPr>
        <p:spPr bwMode="auto">
          <a:xfrm>
            <a:off x="5162028" y="2088000"/>
            <a:ext cx="10493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8CBA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ctr"/>
            <a:r>
              <a:rPr lang="en-US" altLang="en-US" sz="3600" dirty="0">
                <a:solidFill>
                  <a:srgbClr val="CC0000"/>
                </a:solidFill>
              </a:rPr>
              <a:t>(1)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30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240" grpId="0" animBg="1"/>
      <p:bldP spid="1330241" grpId="0"/>
      <p:bldP spid="1330242" grpId="0"/>
      <p:bldP spid="133024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332229" name="Text Box 4"/>
          <p:cNvSpPr txBox="1">
            <a:spLocks noChangeArrowheads="1"/>
          </p:cNvSpPr>
          <p:nvPr/>
        </p:nvSpPr>
        <p:spPr bwMode="auto">
          <a:xfrm>
            <a:off x="0" y="5113338"/>
            <a:ext cx="121951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th-TH" altLang="th-TH" sz="3200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ตัวเลขที่มุมบนด้านซ้ายของสไลด์ หมายถึง </a:t>
            </a:r>
          </a:p>
          <a:p>
            <a:pPr algn="ctr">
              <a:spcBef>
                <a:spcPct val="25000"/>
              </a:spcBef>
            </a:pPr>
            <a:r>
              <a:rPr lang="th-TH" altLang="th-TH" sz="3200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เนื้อหาในสไลด์นั้นจะตรงกับเนื้อหาใน</a:t>
            </a:r>
            <a:r>
              <a:rPr lang="th-TH" altLang="th-TH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หนังสือการบัญชีบริหาร</a:t>
            </a:r>
            <a:r>
              <a:rPr lang="th-TH" altLang="th-TH" sz="3200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หน้าที่เท่านั้น</a:t>
            </a:r>
            <a:r>
              <a:rPr lang="en-US" altLang="th-TH" sz="3200">
                <a:solidFill>
                  <a:srgbClr val="000066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altLang="th-TH" sz="3200">
              <a:solidFill>
                <a:srgbClr val="000066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32230" name="Rectangle 6"/>
          <p:cNvSpPr>
            <a:spLocks noChangeArrowheads="1"/>
          </p:cNvSpPr>
          <p:nvPr/>
        </p:nvSpPr>
        <p:spPr bwMode="auto">
          <a:xfrm>
            <a:off x="2570163" y="3789040"/>
            <a:ext cx="7056437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66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eaLnBrk="0" hangingPunct="0"/>
            <a:r>
              <a:rPr lang="en-US" altLang="en-US" sz="4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anose="03010101010101010101" pitchFamily="66" charset="0"/>
                <a:cs typeface="JasmineUPC" panose="02020603050405020304" pitchFamily="18" charset="-34"/>
              </a:rPr>
              <a:t>End of Chapter 11</a:t>
            </a:r>
            <a:endParaRPr lang="th-TH" altLang="en-US" sz="4800" b="0" dirty="0">
              <a:solidFill>
                <a:srgbClr val="000099"/>
              </a:solidFill>
              <a:latin typeface="Lucida Handwriting" panose="03010101010101010101" pitchFamily="66" charset="0"/>
              <a:cs typeface="JasmineUPC" panose="02020603050405020304" pitchFamily="18" charset="-34"/>
            </a:endParaRPr>
          </a:p>
        </p:txBody>
      </p:sp>
      <p:pic>
        <p:nvPicPr>
          <p:cNvPr id="6" name="Picture 2" descr="F:\Pictures - PPT\GF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3948" y="620688"/>
            <a:ext cx="25177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58501" name="Rectangle 5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งบประมาณการลงทุนคืออะไร</a:t>
            </a:r>
          </a:p>
        </p:txBody>
      </p:sp>
      <p:sp>
        <p:nvSpPr>
          <p:cNvPr id="1258502" name="Oval 6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>
                <a:solidFill>
                  <a:srgbClr val="FF0000"/>
                </a:solidFill>
              </a:rPr>
              <a:t>291</a:t>
            </a:r>
            <a:endParaRPr lang="th-TH" altLang="en-US">
              <a:solidFill>
                <a:srgbClr val="FF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81238" y="1268413"/>
            <a:ext cx="7777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87450" y="1268760"/>
            <a:ext cx="102393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th-TH" altLang="en-US" sz="3600" dirty="0">
                <a:solidFill>
                  <a:srgbClr val="000099"/>
                </a:solidFill>
              </a:rPr>
              <a:t>เป็นรายงานที่แสดงรายการโครงการลงทุนต่างๆ ประกอบด้วย</a:t>
            </a:r>
          </a:p>
        </p:txBody>
      </p:sp>
      <p:sp>
        <p:nvSpPr>
          <p:cNvPr id="12" name="Rectangle 11"/>
          <p:cNvSpPr txBox="1">
            <a:spLocks noChangeArrowheads="1"/>
          </p:cNvSpPr>
          <p:nvPr/>
        </p:nvSpPr>
        <p:spPr bwMode="auto">
          <a:xfrm>
            <a:off x="1201737" y="2060848"/>
            <a:ext cx="10225087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ประมาณการรายจ่าย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(Estimated Expenditures) 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266700" indent="-2667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ประมาณการรายรับ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(Estimated Receipt)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หรือ </a:t>
            </a:r>
          </a:p>
          <a:p>
            <a:pPr marL="266700" indent="-2667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ประมาณการรายจ่ายหรือต้นทุนที่ประหยัดได้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(Estimated Cost Saving)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62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5019" y="1330325"/>
            <a:ext cx="10225136" cy="4906963"/>
          </a:xfrm>
        </p:spPr>
        <p:txBody>
          <a:bodyPr/>
          <a:lstStyle/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การลดต้นทุน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(Cost Reduction)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และการเปลี่ยนแทน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(Replacement)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การขยายกำลังการผลิต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(Expansion)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และการปรับปรุงระบบการผลิต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(Improvement of Existing Product Line)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การออกผลิตภัณฑ์ใหม่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(New Products)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การติดตั้งระบบควบคุมความปลอดภัย และมลภาวะ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(Health, Safety, and Pollution control)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อื่นๆ ได้แก่ ซื้อหรือเช่า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(Buy or Lease)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การเลือกซื้อเครื่องจักรแบบต่างๆ เป็นต้น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62597" name="Rectangle 5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วัตถุประสงค์ของโครงการลงทุน</a:t>
            </a:r>
          </a:p>
        </p:txBody>
      </p:sp>
      <p:sp>
        <p:nvSpPr>
          <p:cNvPr id="1262598" name="Oval 6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>
                <a:solidFill>
                  <a:srgbClr val="FF0000"/>
                </a:solidFill>
              </a:rPr>
              <a:t>292</a:t>
            </a:r>
            <a:endParaRPr lang="th-TH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9075" y="1341438"/>
            <a:ext cx="9721204" cy="4114800"/>
          </a:xfrm>
        </p:spPr>
        <p:txBody>
          <a:bodyPr/>
          <a:lstStyle/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วิธีมูลค่าปัจจุบันสุทธิ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(Net Present Value - NPV)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วิธีอัตราผลตอบแทนภายใน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(Internal Rate of Return - IRR)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วิธีระยะเวลาคืนทุน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(Payback Period)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44500" indent="-444500"/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วิธีอัตราผลตอบแทนทางบัญชี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(Accounting Rate of Return - ARR)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63620" name="Text Box 4"/>
          <p:cNvSpPr txBox="1">
            <a:spLocks noChangeArrowheads="1"/>
          </p:cNvSpPr>
          <p:nvPr/>
        </p:nvSpPr>
        <p:spPr bwMode="auto">
          <a:xfrm>
            <a:off x="1127125" y="4149080"/>
            <a:ext cx="99393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solidFill>
                  <a:srgbClr val="800000"/>
                </a:solidFill>
              </a:rPr>
              <a:t>NPV</a:t>
            </a:r>
            <a:r>
              <a:rPr lang="th-TH" altLang="en-US" sz="3600" dirty="0">
                <a:solidFill>
                  <a:srgbClr val="800000"/>
                </a:solidFill>
              </a:rPr>
              <a:t> และ </a:t>
            </a:r>
            <a:r>
              <a:rPr lang="en-US" altLang="en-US" sz="3600" dirty="0">
                <a:solidFill>
                  <a:srgbClr val="800000"/>
                </a:solidFill>
              </a:rPr>
              <a:t>IRR </a:t>
            </a:r>
            <a:r>
              <a:rPr lang="th-TH" altLang="en-US" sz="3600" dirty="0">
                <a:solidFill>
                  <a:srgbClr val="800000"/>
                </a:solidFill>
              </a:rPr>
              <a:t>ต้องวิเคราะห์จากกระแสเงินสดในอนาคตที่ถูกปรับลดค่า</a:t>
            </a:r>
          </a:p>
          <a:p>
            <a:pPr algn="ctr"/>
            <a:r>
              <a:rPr lang="th-TH" altLang="en-US" sz="3600" dirty="0">
                <a:solidFill>
                  <a:srgbClr val="800000"/>
                </a:solidFill>
              </a:rPr>
              <a:t>ให้เป็นมูลค่าปัจจุบัน </a:t>
            </a:r>
            <a:r>
              <a:rPr lang="en-US" altLang="en-US" sz="3600" dirty="0">
                <a:solidFill>
                  <a:srgbClr val="800000"/>
                </a:solidFill>
              </a:rPr>
              <a:t>(Discounted Cash Flow – DCF)</a:t>
            </a:r>
            <a:endParaRPr lang="th-TH" altLang="en-US" sz="3600" dirty="0">
              <a:solidFill>
                <a:srgbClr val="800000"/>
              </a:solidFill>
            </a:endParaRPr>
          </a:p>
        </p:txBody>
      </p:sp>
      <p:sp>
        <p:nvSpPr>
          <p:cNvPr id="1263622" name="Rectangle 6"/>
          <p:cNvSpPr>
            <a:spLocks noChangeArrowheads="1"/>
          </p:cNvSpPr>
          <p:nvPr/>
        </p:nvSpPr>
        <p:spPr bwMode="auto">
          <a:xfrm>
            <a:off x="1563688" y="185738"/>
            <a:ext cx="8997950" cy="719137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วิธีที่ใช้ในการคัดเลือกโครงการลงทุน</a:t>
            </a:r>
          </a:p>
        </p:txBody>
      </p:sp>
      <p:sp>
        <p:nvSpPr>
          <p:cNvPr id="1263623" name="Oval 7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>
                <a:solidFill>
                  <a:srgbClr val="FF0000"/>
                </a:solidFill>
              </a:rPr>
              <a:t>293</a:t>
            </a:r>
            <a:endParaRPr lang="th-TH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64642" name="Text Box 2"/>
          <p:cNvSpPr txBox="1">
            <a:spLocks noChangeArrowheads="1"/>
          </p:cNvSpPr>
          <p:nvPr/>
        </p:nvSpPr>
        <p:spPr bwMode="auto">
          <a:xfrm>
            <a:off x="334963" y="185738"/>
            <a:ext cx="114284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กระแสเงินสดในอนาคตที่ถูกปรับลดค่าให้เป็นมูลค่าปัจจุบัน </a:t>
            </a:r>
            <a:endParaRPr lang="en-US" alt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alt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(Discounted Cash Flow – DCF)</a:t>
            </a:r>
            <a:endParaRPr lang="th-TH" alt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9035" y="1773386"/>
            <a:ext cx="9937104" cy="4679950"/>
          </a:xfrm>
        </p:spPr>
        <p:txBody>
          <a:bodyPr/>
          <a:lstStyle/>
          <a:p>
            <a:pPr marL="381000" indent="-381000">
              <a:spcBef>
                <a:spcPct val="35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เงินลงทุน และ ผลตอบแทน เกิดขึ้นในจุดเวลาที่ต่างกัน </a:t>
            </a:r>
          </a:p>
          <a:p>
            <a:pPr marL="381000" indent="-381000">
              <a:spcBef>
                <a:spcPct val="350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กระแสเงินสดแต่ละก้อน (เงินลงทุน และ ผลตอบแทน) ไม่สามารถเปรียบเทียบได้ทันทีโดยตรง เพราะ</a:t>
            </a:r>
            <a:r>
              <a:rPr lang="th-TH" altLang="en-US" sz="3600" b="1" dirty="0">
                <a:solidFill>
                  <a:srgbClr val="FF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มูลค่าของเงิน ณ จุดเวลาที่ต่างกัน  มีมูลค่าของเงินไม่เท่ากัน</a:t>
            </a:r>
          </a:p>
        </p:txBody>
      </p:sp>
      <p:sp>
        <p:nvSpPr>
          <p:cNvPr id="1264644" name="Oval 4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293</a:t>
            </a:r>
            <a:endParaRPr lang="th-TH" altLang="en-US" sz="2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2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9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12195175" cy="128895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FontTx/>
              <a:buNone/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โครงการลงทุนซื้อรถบรรทุก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คันราคา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1,000,000</a:t>
            </a:r>
            <a:r>
              <a:rPr lang="en-US" altLang="en-US" sz="3600" b="1" dirty="0">
                <a:solidFill>
                  <a:srgbClr val="CC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เพื่อรับจ้างขนส่งสินค้า</a:t>
            </a:r>
          </a:p>
          <a:p>
            <a:pPr marL="0" indent="0" algn="ctr">
              <a:spcBef>
                <a:spcPts val="600"/>
              </a:spcBef>
              <a:buFontTx/>
              <a:buNone/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คาดว่าใช้งานได้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ปี รายรับสุทธิที่ประมาณไว้ปีละ </a:t>
            </a:r>
            <a:r>
              <a:rPr lang="en-US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120,000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</a:t>
            </a:r>
          </a:p>
        </p:txBody>
      </p:sp>
      <p:sp>
        <p:nvSpPr>
          <p:cNvPr id="1296387" name="Rectangle 3"/>
          <p:cNvSpPr>
            <a:spLocks noChangeArrowheads="1"/>
          </p:cNvSpPr>
          <p:nvPr/>
        </p:nvSpPr>
        <p:spPr bwMode="auto">
          <a:xfrm>
            <a:off x="1681163" y="185738"/>
            <a:ext cx="88344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algn="ctr"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en-US" sz="4000" dirty="0">
                <a:solidFill>
                  <a:srgbClr val="800000"/>
                </a:solidFill>
              </a:rPr>
              <a:t>ตัวอย่างโครงการลงทุน</a:t>
            </a:r>
          </a:p>
        </p:txBody>
      </p:sp>
      <p:sp>
        <p:nvSpPr>
          <p:cNvPr id="1296404" name="AutoShape 20"/>
          <p:cNvSpPr>
            <a:spLocks/>
          </p:cNvSpPr>
          <p:nvPr/>
        </p:nvSpPr>
        <p:spPr bwMode="auto">
          <a:xfrm rot="16200000">
            <a:off x="6169025" y="-98424"/>
            <a:ext cx="720725" cy="7632700"/>
          </a:xfrm>
          <a:prstGeom prst="rightBrace">
            <a:avLst>
              <a:gd name="adj1" fmla="val 88253"/>
              <a:gd name="adj2" fmla="val 50000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6405" name="Text Box 21"/>
          <p:cNvSpPr txBox="1">
            <a:spLocks noChangeArrowheads="1"/>
          </p:cNvSpPr>
          <p:nvPr/>
        </p:nvSpPr>
        <p:spPr bwMode="auto">
          <a:xfrm>
            <a:off x="5016500" y="2193925"/>
            <a:ext cx="3025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3600">
                <a:solidFill>
                  <a:srgbClr val="000099"/>
                </a:solidFill>
              </a:rPr>
              <a:t>ค่าของเงินในอนาคต </a:t>
            </a:r>
            <a:r>
              <a:rPr lang="en-US" altLang="en-US" sz="3600">
                <a:solidFill>
                  <a:srgbClr val="000099"/>
                </a:solidFill>
              </a:rPr>
              <a:t>(Future Value)</a:t>
            </a:r>
            <a:endParaRPr lang="th-TH" altLang="en-US" sz="3600">
              <a:solidFill>
                <a:srgbClr val="000099"/>
              </a:solidFill>
            </a:endParaRPr>
          </a:p>
        </p:txBody>
      </p:sp>
      <p:sp>
        <p:nvSpPr>
          <p:cNvPr id="1296406" name="Line 22"/>
          <p:cNvSpPr>
            <a:spLocks noChangeShapeType="1"/>
          </p:cNvSpPr>
          <p:nvPr/>
        </p:nvSpPr>
        <p:spPr bwMode="auto">
          <a:xfrm flipV="1">
            <a:off x="1993900" y="3198813"/>
            <a:ext cx="0" cy="576262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6407" name="Text Box 23"/>
          <p:cNvSpPr txBox="1">
            <a:spLocks noChangeArrowheads="1"/>
          </p:cNvSpPr>
          <p:nvPr/>
        </p:nvSpPr>
        <p:spPr bwMode="auto">
          <a:xfrm>
            <a:off x="744538" y="2193925"/>
            <a:ext cx="2689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มูลค่าปัจจุบัน </a:t>
            </a:r>
            <a:r>
              <a:rPr lang="en-US" altLang="en-US" sz="3600" dirty="0">
                <a:solidFill>
                  <a:srgbClr val="000099"/>
                </a:solidFill>
              </a:rPr>
              <a:t>(Present Value)</a:t>
            </a:r>
            <a:endParaRPr lang="th-TH" altLang="en-US" sz="3600" dirty="0">
              <a:solidFill>
                <a:srgbClr val="000099"/>
              </a:solidFill>
            </a:endParaRPr>
          </a:p>
        </p:txBody>
      </p:sp>
      <p:sp>
        <p:nvSpPr>
          <p:cNvPr id="1296408" name="Oval 24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294</a:t>
            </a:r>
            <a:endParaRPr lang="th-TH" altLang="en-US" sz="2800" b="0">
              <a:solidFill>
                <a:schemeClr val="tx1"/>
              </a:solidFill>
            </a:endParaRPr>
          </a:p>
        </p:txBody>
      </p:sp>
      <p:sp>
        <p:nvSpPr>
          <p:cNvPr id="1296409" name="Line 25"/>
          <p:cNvSpPr>
            <a:spLocks noChangeShapeType="1"/>
          </p:cNvSpPr>
          <p:nvPr/>
        </p:nvSpPr>
        <p:spPr bwMode="auto">
          <a:xfrm>
            <a:off x="1958975" y="5370513"/>
            <a:ext cx="8080375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96410" name="Line 26"/>
          <p:cNvSpPr>
            <a:spLocks noChangeShapeType="1"/>
          </p:cNvSpPr>
          <p:nvPr/>
        </p:nvSpPr>
        <p:spPr bwMode="auto">
          <a:xfrm flipV="1">
            <a:off x="10034588" y="4651375"/>
            <a:ext cx="0" cy="576263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6411" name="Text Box 27"/>
          <p:cNvSpPr txBox="1">
            <a:spLocks noChangeArrowheads="1"/>
          </p:cNvSpPr>
          <p:nvPr/>
        </p:nvSpPr>
        <p:spPr bwMode="auto">
          <a:xfrm>
            <a:off x="10123488" y="4146550"/>
            <a:ext cx="14462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altLang="en-US" sz="3600">
                <a:solidFill>
                  <a:srgbClr val="000099"/>
                </a:solidFill>
              </a:rPr>
              <a:t>พันบาท</a:t>
            </a:r>
          </a:p>
        </p:txBody>
      </p:sp>
      <p:sp>
        <p:nvSpPr>
          <p:cNvPr id="1296412" name="Text Box 28"/>
          <p:cNvSpPr txBox="1">
            <a:spLocks noChangeArrowheads="1"/>
          </p:cNvSpPr>
          <p:nvPr/>
        </p:nvSpPr>
        <p:spPr bwMode="auto">
          <a:xfrm>
            <a:off x="9101138" y="4146550"/>
            <a:ext cx="1277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+ 120</a:t>
            </a:r>
            <a:endParaRPr lang="th-TH" altLang="en-US" sz="3600">
              <a:solidFill>
                <a:srgbClr val="0000FF"/>
              </a:solidFill>
            </a:endParaRPr>
          </a:p>
        </p:txBody>
      </p:sp>
      <p:sp>
        <p:nvSpPr>
          <p:cNvPr id="1296413" name="Text Box 29"/>
          <p:cNvSpPr txBox="1">
            <a:spLocks noChangeArrowheads="1"/>
          </p:cNvSpPr>
          <p:nvPr/>
        </p:nvSpPr>
        <p:spPr bwMode="auto">
          <a:xfrm>
            <a:off x="1192213" y="4146550"/>
            <a:ext cx="127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- 1,000</a:t>
            </a:r>
            <a:endParaRPr lang="th-TH" altLang="en-US" sz="3600">
              <a:solidFill>
                <a:srgbClr val="FF0000"/>
              </a:solidFill>
            </a:endParaRPr>
          </a:p>
        </p:txBody>
      </p:sp>
      <p:sp>
        <p:nvSpPr>
          <p:cNvPr id="1296414" name="Line 30"/>
          <p:cNvSpPr>
            <a:spLocks noChangeShapeType="1"/>
          </p:cNvSpPr>
          <p:nvPr/>
        </p:nvSpPr>
        <p:spPr bwMode="auto">
          <a:xfrm flipV="1">
            <a:off x="3019425" y="4651375"/>
            <a:ext cx="0" cy="576263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6415" name="Text Box 31"/>
          <p:cNvSpPr txBox="1">
            <a:spLocks noChangeArrowheads="1"/>
          </p:cNvSpPr>
          <p:nvPr/>
        </p:nvSpPr>
        <p:spPr bwMode="auto">
          <a:xfrm>
            <a:off x="2127250" y="4146550"/>
            <a:ext cx="1277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+ 120</a:t>
            </a:r>
            <a:endParaRPr lang="th-TH" altLang="en-US" sz="3600">
              <a:solidFill>
                <a:srgbClr val="0000FF"/>
              </a:solidFill>
            </a:endParaRPr>
          </a:p>
        </p:txBody>
      </p:sp>
      <p:sp>
        <p:nvSpPr>
          <p:cNvPr id="1296416" name="Line 32"/>
          <p:cNvSpPr>
            <a:spLocks noChangeShapeType="1"/>
          </p:cNvSpPr>
          <p:nvPr/>
        </p:nvSpPr>
        <p:spPr bwMode="auto">
          <a:xfrm flipV="1">
            <a:off x="1958975" y="4651375"/>
            <a:ext cx="0" cy="5762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6417" name="Line 33"/>
          <p:cNvSpPr>
            <a:spLocks noChangeShapeType="1"/>
          </p:cNvSpPr>
          <p:nvPr/>
        </p:nvSpPr>
        <p:spPr bwMode="auto">
          <a:xfrm flipV="1">
            <a:off x="4124325" y="4651375"/>
            <a:ext cx="0" cy="576263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6418" name="Text Box 34"/>
          <p:cNvSpPr txBox="1">
            <a:spLocks noChangeArrowheads="1"/>
          </p:cNvSpPr>
          <p:nvPr/>
        </p:nvSpPr>
        <p:spPr bwMode="auto">
          <a:xfrm>
            <a:off x="3232150" y="4146550"/>
            <a:ext cx="127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+ 120</a:t>
            </a:r>
            <a:endParaRPr lang="th-TH" altLang="en-US" sz="3600">
              <a:solidFill>
                <a:srgbClr val="0000FF"/>
              </a:solidFill>
            </a:endParaRPr>
          </a:p>
        </p:txBody>
      </p:sp>
      <p:sp>
        <p:nvSpPr>
          <p:cNvPr id="1296419" name="Rectangle 35"/>
          <p:cNvSpPr>
            <a:spLocks noChangeArrowheads="1"/>
          </p:cNvSpPr>
          <p:nvPr/>
        </p:nvSpPr>
        <p:spPr bwMode="auto">
          <a:xfrm>
            <a:off x="4679950" y="4217988"/>
            <a:ext cx="484822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dirty="0">
                <a:solidFill>
                  <a:srgbClr val="000099"/>
                </a:solidFill>
              </a:rPr>
              <a:t>......................................................</a:t>
            </a:r>
            <a:endParaRPr lang="th-TH" altLang="en-US" sz="2800" dirty="0">
              <a:solidFill>
                <a:srgbClr val="000099"/>
              </a:solidFill>
            </a:endParaRPr>
          </a:p>
        </p:txBody>
      </p:sp>
      <p:sp>
        <p:nvSpPr>
          <p:cNvPr id="1296420" name="Text Box 36"/>
          <p:cNvSpPr txBox="1">
            <a:spLocks noChangeArrowheads="1"/>
          </p:cNvSpPr>
          <p:nvPr/>
        </p:nvSpPr>
        <p:spPr bwMode="auto">
          <a:xfrm>
            <a:off x="1858963" y="5586413"/>
            <a:ext cx="171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จุดลงทุน</a:t>
            </a:r>
          </a:p>
        </p:txBody>
      </p:sp>
      <p:sp>
        <p:nvSpPr>
          <p:cNvPr id="1296421" name="Text Box 37"/>
          <p:cNvSpPr txBox="1">
            <a:spLocks noChangeArrowheads="1"/>
          </p:cNvSpPr>
          <p:nvPr/>
        </p:nvSpPr>
        <p:spPr bwMode="auto">
          <a:xfrm>
            <a:off x="8258372" y="5586413"/>
            <a:ext cx="18716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th-TH" altLang="en-US" sz="3600" dirty="0">
                <a:solidFill>
                  <a:srgbClr val="000099"/>
                </a:solidFill>
              </a:rPr>
              <a:t>สิ้นสุด</a:t>
            </a:r>
          </a:p>
        </p:txBody>
      </p:sp>
      <p:sp>
        <p:nvSpPr>
          <p:cNvPr id="1296422" name="Line 38"/>
          <p:cNvSpPr>
            <a:spLocks noChangeShapeType="1"/>
          </p:cNvSpPr>
          <p:nvPr/>
        </p:nvSpPr>
        <p:spPr bwMode="auto">
          <a:xfrm flipH="1">
            <a:off x="3317875" y="5875338"/>
            <a:ext cx="204311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  <p:sp>
        <p:nvSpPr>
          <p:cNvPr id="1296423" name="Text Box 39"/>
          <p:cNvSpPr txBox="1">
            <a:spLocks noChangeArrowheads="1"/>
          </p:cNvSpPr>
          <p:nvPr/>
        </p:nvSpPr>
        <p:spPr bwMode="auto">
          <a:xfrm>
            <a:off x="5530850" y="5586413"/>
            <a:ext cx="1190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000099"/>
                </a:solidFill>
              </a:rPr>
              <a:t>10 </a:t>
            </a:r>
            <a:r>
              <a:rPr lang="th-TH" altLang="en-US" sz="3600">
                <a:solidFill>
                  <a:srgbClr val="000099"/>
                </a:solidFill>
              </a:rPr>
              <a:t>ปี</a:t>
            </a:r>
          </a:p>
        </p:txBody>
      </p:sp>
      <p:sp>
        <p:nvSpPr>
          <p:cNvPr id="1296424" name="Line 40"/>
          <p:cNvSpPr>
            <a:spLocks noChangeShapeType="1"/>
          </p:cNvSpPr>
          <p:nvPr/>
        </p:nvSpPr>
        <p:spPr bwMode="auto">
          <a:xfrm flipH="1">
            <a:off x="6892925" y="5875338"/>
            <a:ext cx="2041525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thailandaccount.com</a:t>
            </a:r>
            <a:endParaRPr lang="th-TH" alt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accthai.wordpress.com</a:t>
            </a:r>
            <a:endParaRPr lang="th-TH" altLang="en-US"/>
          </a:p>
        </p:txBody>
      </p:sp>
      <p:sp>
        <p:nvSpPr>
          <p:cNvPr id="1266690" name="Text Box 2"/>
          <p:cNvSpPr txBox="1">
            <a:spLocks noChangeArrowheads="1"/>
          </p:cNvSpPr>
          <p:nvPr/>
        </p:nvSpPr>
        <p:spPr bwMode="auto">
          <a:xfrm>
            <a:off x="431800" y="188913"/>
            <a:ext cx="114284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altLang="en-US" sz="4000" dirty="0">
                <a:solidFill>
                  <a:srgbClr val="800000"/>
                </a:solidFill>
              </a:rPr>
              <a:t>กระแสเงินสดในอนาคตที่ถูกปรับลดค่าให้เป็นมูลค่าปัจจุบัน </a:t>
            </a:r>
            <a:endParaRPr lang="en-US" altLang="en-US" sz="4000" dirty="0">
              <a:solidFill>
                <a:srgbClr val="800000"/>
              </a:solidFill>
            </a:endParaRPr>
          </a:p>
          <a:p>
            <a:pPr algn="ctr"/>
            <a:r>
              <a:rPr lang="en-US" altLang="en-US" sz="4000" dirty="0">
                <a:solidFill>
                  <a:srgbClr val="800000"/>
                </a:solidFill>
              </a:rPr>
              <a:t>(Discounted Cash Flow – DCF)</a:t>
            </a:r>
            <a:endParaRPr lang="th-TH" altLang="en-US" sz="4000" dirty="0">
              <a:solidFill>
                <a:srgbClr val="800000"/>
              </a:solidFill>
            </a:endParaRPr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9035" y="1690464"/>
            <a:ext cx="10658475" cy="4114800"/>
          </a:xfrm>
          <a:noFill/>
          <a:ln/>
        </p:spPr>
        <p:txBody>
          <a:bodyPr/>
          <a:lstStyle/>
          <a:p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กระแสเงินสดแต่ละก้อนที่จะได้รับหรือจ่ายในอนาคต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เรียกว่า ค่าของเงินในอนาคต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Future Value)</a:t>
            </a:r>
            <a:r>
              <a:rPr lang="en-US" alt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จะถูกปรับลดค่าให้เป็นมูลค่าปัจจุบัน เพื่อนำมาเปรียบเทียบกับเงินลงทุน</a:t>
            </a:r>
          </a:p>
          <a:p>
            <a:pPr>
              <a:spcBef>
                <a:spcPts val="1800"/>
              </a:spcBef>
            </a:pP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มูลค่าปัจจุบัน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(Present Value; PV)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=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กระแสเงินสดในอนาคต </a:t>
            </a:r>
            <a:r>
              <a:rPr lang="th-TH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คูณ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มูลค่าปัจจุบันของเงิน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 </a:t>
            </a:r>
            <a:r>
              <a:rPr lang="th-TH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บาท ณ จุดเวลานั้นๆ </a:t>
            </a:r>
            <a:r>
              <a:rPr lang="en-US" alt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(Discounted Factor; D.F.)</a:t>
            </a:r>
            <a:r>
              <a:rPr lang="en-US" alt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spcBef>
                <a:spcPct val="35000"/>
              </a:spcBef>
            </a:pPr>
            <a:endParaRPr lang="th-TH" alt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66692" name="Oval 4"/>
          <p:cNvSpPr>
            <a:spLocks noChangeArrowheads="1"/>
          </p:cNvSpPr>
          <p:nvPr/>
        </p:nvSpPr>
        <p:spPr bwMode="auto">
          <a:xfrm>
            <a:off x="0" y="0"/>
            <a:ext cx="719138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295</a:t>
            </a:r>
            <a:endParaRPr lang="th-TH" altLang="en-US" sz="2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rdia New" panose="020B0304020202020204" pitchFamily="34" charset="-34"/>
            <a:cs typeface="Cordia New" panose="020B0304020202020204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rdia New" panose="020B0304020202020204" pitchFamily="34" charset="-34"/>
            <a:cs typeface="Cordia New" panose="020B0304020202020204" pitchFamily="34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13757</TotalTime>
  <Words>3207</Words>
  <Application>Microsoft Office PowerPoint</Application>
  <PresentationFormat>Custom</PresentationFormat>
  <Paragraphs>728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การออกแบบเริ่มต้น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11 งบประมาณการลงทุน Capital Budgeting</dc:title>
  <dc:subject>การบัญชีบริหาร Management Accounting</dc:subject>
  <dc:creator>Amzy R. Nirvana</dc:creator>
  <cp:keywords>สื่อสอนบัญชีบริหาร; สื่อเรียนบัญชีบริหาร; ppt บัญชีบริหาร; พาวเวอร์พอยท์บัญชีบริหาร; PowerPoint บัญชีบริหาร</cp:keywords>
  <cp:lastModifiedBy>Amzy R. Nirvana</cp:lastModifiedBy>
  <cp:revision>325</cp:revision>
  <dcterms:created xsi:type="dcterms:W3CDTF">2008-01-31T17:25:16Z</dcterms:created>
  <dcterms:modified xsi:type="dcterms:W3CDTF">2020-08-10T13:45:59Z</dcterms:modified>
</cp:coreProperties>
</file>